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media/image17.jpg" ContentType="image/png"/>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1"/>
  </p:notesMasterIdLst>
  <p:sldIdLst>
    <p:sldId id="659" r:id="rId2"/>
    <p:sldId id="660" r:id="rId3"/>
    <p:sldId id="661" r:id="rId4"/>
    <p:sldId id="665" r:id="rId5"/>
    <p:sldId id="671" r:id="rId6"/>
    <p:sldId id="657" r:id="rId7"/>
    <p:sldId id="656" r:id="rId8"/>
    <p:sldId id="658" r:id="rId9"/>
    <p:sldId id="655" r:id="rId10"/>
    <p:sldId id="662" r:id="rId11"/>
    <p:sldId id="663" r:id="rId12"/>
    <p:sldId id="256" r:id="rId13"/>
    <p:sldId id="670" r:id="rId14"/>
    <p:sldId id="271" r:id="rId15"/>
    <p:sldId id="297" r:id="rId16"/>
    <p:sldId id="258" r:id="rId17"/>
    <p:sldId id="259" r:id="rId18"/>
    <p:sldId id="669" r:id="rId19"/>
    <p:sldId id="668"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vchenko Tatyana Alekseevna" initials="STA" lastIdx="1" clrIdx="0">
    <p:extLst>
      <p:ext uri="{19B8F6BF-5375-455C-9EA6-DF929625EA0E}">
        <p15:presenceInfo xmlns:p15="http://schemas.microsoft.com/office/powerpoint/2012/main" userId="S-1-5-21-681843754-2571456143-1097016616-61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0409" autoAdjust="0"/>
  </p:normalViewPr>
  <p:slideViewPr>
    <p:cSldViewPr snapToGrid="0">
      <p:cViewPr varScale="1">
        <p:scale>
          <a:sx n="80" d="100"/>
          <a:sy n="80" d="100"/>
        </p:scale>
        <p:origin x="1734" y="96"/>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b="1" dirty="0">
                <a:solidFill>
                  <a:srgbClr val="C00000"/>
                </a:solidFill>
              </a:rPr>
              <a:t>ВСЕХ ЛИМФОМ ПРОЛЕЧЕНО ЗА 50 ЛЕТ ( 1973-2023) = 4598</a:t>
            </a:r>
          </a:p>
        </c:rich>
      </c:tx>
      <c:layout>
        <c:manualLayout>
          <c:xMode val="edge"/>
          <c:yMode val="edge"/>
          <c:x val="0.19763764880952381"/>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ВСЕГО ЛИМФОМ ПРОЛЕЧЕНО ЗА 50 ЛЕТ</c:v>
                </c:pt>
              </c:strCache>
            </c:strRef>
          </c:tx>
          <c:explosion val="5"/>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003-40A1-B719-6C0AD6DACF9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003-40A1-B719-6C0AD6DACF97}"/>
              </c:ext>
            </c:extLst>
          </c:dPt>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mn-lt"/>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ЛХ</c:v>
                </c:pt>
                <c:pt idx="1">
                  <c:v>НХ</c:v>
                </c:pt>
              </c:strCache>
            </c:strRef>
          </c:cat>
          <c:val>
            <c:numRef>
              <c:f>Лист1!$B$2:$B$3</c:f>
              <c:numCache>
                <c:formatCode>General</c:formatCode>
                <c:ptCount val="2"/>
                <c:pt idx="0">
                  <c:v>2204</c:v>
                </c:pt>
                <c:pt idx="1">
                  <c:v>2394</c:v>
                </c:pt>
              </c:numCache>
            </c:numRef>
          </c:val>
          <c:extLst>
            <c:ext xmlns:c16="http://schemas.microsoft.com/office/drawing/2014/chart" uri="{C3380CC4-5D6E-409C-BE32-E72D297353CC}">
              <c16:uniqueId val="{00000000-7B19-43E5-A5F4-8A7FCE50D9A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b="1" dirty="0">
                <a:solidFill>
                  <a:srgbClr val="C00000"/>
                </a:solidFill>
              </a:rPr>
              <a:t>ВИДЫ</a:t>
            </a:r>
            <a:r>
              <a:rPr lang="ru-RU" b="1" baseline="0" dirty="0">
                <a:solidFill>
                  <a:srgbClr val="C00000"/>
                </a:solidFill>
              </a:rPr>
              <a:t> ЛЕЧЕНИЯ  </a:t>
            </a:r>
            <a:endParaRPr lang="ru-RU" b="1" dirty="0">
              <a:solidFill>
                <a:srgbClr val="C00000"/>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7.4786786417322851E-2"/>
          <c:y val="8.2113368472356757E-2"/>
          <c:w val="0.91740071358267716"/>
          <c:h val="0.76748672690165309"/>
        </c:manualLayout>
      </c:layout>
      <c:barChart>
        <c:barDir val="col"/>
        <c:grouping val="clustered"/>
        <c:varyColors val="0"/>
        <c:ser>
          <c:idx val="0"/>
          <c:order val="0"/>
          <c:tx>
            <c:strRef>
              <c:f>Лист1!$B$1</c:f>
              <c:strCache>
                <c:ptCount val="1"/>
                <c:pt idx="0">
                  <c:v>Всего</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Химиолучевое </c:v>
                </c:pt>
                <c:pt idx="1">
                  <c:v>Химиотерапия</c:v>
                </c:pt>
                <c:pt idx="2">
                  <c:v>Лучевая терапия</c:v>
                </c:pt>
              </c:strCache>
            </c:strRef>
          </c:cat>
          <c:val>
            <c:numRef>
              <c:f>Лист1!$B$2:$B$5</c:f>
              <c:numCache>
                <c:formatCode>General</c:formatCode>
                <c:ptCount val="4"/>
                <c:pt idx="0">
                  <c:v>3254</c:v>
                </c:pt>
                <c:pt idx="1">
                  <c:v>797</c:v>
                </c:pt>
                <c:pt idx="2">
                  <c:v>547</c:v>
                </c:pt>
              </c:numCache>
            </c:numRef>
          </c:val>
          <c:extLst>
            <c:ext xmlns:c16="http://schemas.microsoft.com/office/drawing/2014/chart" uri="{C3380CC4-5D6E-409C-BE32-E72D297353CC}">
              <c16:uniqueId val="{00000000-1171-40D8-B09E-D8A75DFE3EE6}"/>
            </c:ext>
          </c:extLst>
        </c:ser>
        <c:ser>
          <c:idx val="1"/>
          <c:order val="1"/>
          <c:tx>
            <c:strRef>
              <c:f>Лист1!$C$1</c:f>
              <c:strCache>
                <c:ptCount val="1"/>
                <c:pt idx="0">
                  <c:v>ЛХ</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Химиолучевое </c:v>
                </c:pt>
                <c:pt idx="1">
                  <c:v>Химиотерапия</c:v>
                </c:pt>
                <c:pt idx="2">
                  <c:v>Лучевая терапия</c:v>
                </c:pt>
              </c:strCache>
            </c:strRef>
          </c:cat>
          <c:val>
            <c:numRef>
              <c:f>Лист1!$C$2:$C$5</c:f>
              <c:numCache>
                <c:formatCode>General</c:formatCode>
                <c:ptCount val="4"/>
                <c:pt idx="0">
                  <c:v>1918</c:v>
                </c:pt>
                <c:pt idx="1">
                  <c:v>0</c:v>
                </c:pt>
                <c:pt idx="2">
                  <c:v>286</c:v>
                </c:pt>
              </c:numCache>
            </c:numRef>
          </c:val>
          <c:extLst>
            <c:ext xmlns:c16="http://schemas.microsoft.com/office/drawing/2014/chart" uri="{C3380CC4-5D6E-409C-BE32-E72D297353CC}">
              <c16:uniqueId val="{00000001-1171-40D8-B09E-D8A75DFE3EE6}"/>
            </c:ext>
          </c:extLst>
        </c:ser>
        <c:ser>
          <c:idx val="2"/>
          <c:order val="2"/>
          <c:tx>
            <c:strRef>
              <c:f>Лист1!$D$1</c:f>
              <c:strCache>
                <c:ptCount val="1"/>
                <c:pt idx="0">
                  <c:v>НХ</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3"/>
                <c:pt idx="0">
                  <c:v>Химиолучевое </c:v>
                </c:pt>
                <c:pt idx="1">
                  <c:v>Химиотерапия</c:v>
                </c:pt>
                <c:pt idx="2">
                  <c:v>Лучевая терапия</c:v>
                </c:pt>
              </c:strCache>
            </c:strRef>
          </c:cat>
          <c:val>
            <c:numRef>
              <c:f>Лист1!$D$2:$D$5</c:f>
              <c:numCache>
                <c:formatCode>General</c:formatCode>
                <c:ptCount val="4"/>
                <c:pt idx="0">
                  <c:v>1356</c:v>
                </c:pt>
                <c:pt idx="1">
                  <c:v>797</c:v>
                </c:pt>
                <c:pt idx="2">
                  <c:v>261</c:v>
                </c:pt>
              </c:numCache>
            </c:numRef>
          </c:val>
          <c:extLst>
            <c:ext xmlns:c16="http://schemas.microsoft.com/office/drawing/2014/chart" uri="{C3380CC4-5D6E-409C-BE32-E72D297353CC}">
              <c16:uniqueId val="{00000002-1171-40D8-B09E-D8A75DFE3EE6}"/>
            </c:ext>
          </c:extLst>
        </c:ser>
        <c:dLbls>
          <c:showLegendKey val="0"/>
          <c:showVal val="0"/>
          <c:showCatName val="0"/>
          <c:showSerName val="0"/>
          <c:showPercent val="0"/>
          <c:showBubbleSize val="0"/>
        </c:dLbls>
        <c:gapWidth val="219"/>
        <c:overlap val="-27"/>
        <c:axId val="583341912"/>
        <c:axId val="583346592"/>
      </c:barChart>
      <c:catAx>
        <c:axId val="58334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83346592"/>
        <c:crosses val="autoZero"/>
        <c:auto val="1"/>
        <c:lblAlgn val="ctr"/>
        <c:lblOffset val="100"/>
        <c:noMultiLvlLbl val="0"/>
      </c:catAx>
      <c:valAx>
        <c:axId val="58334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8334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862" b="1" i="0" u="none" strike="noStrike" kern="1200" cap="all" spc="50" baseline="0">
                <a:solidFill>
                  <a:schemeClr val="tx1">
                    <a:lumMod val="65000"/>
                    <a:lumOff val="35000"/>
                  </a:schemeClr>
                </a:solidFill>
                <a:latin typeface="+mn-lt"/>
                <a:ea typeface="+mn-ea"/>
                <a:cs typeface="+mn-cs"/>
              </a:defRPr>
            </a:pPr>
            <a:r>
              <a:rPr lang="ru-RU" dirty="0"/>
              <a:t>эффекты</a:t>
            </a:r>
          </a:p>
          <a:p>
            <a:pPr algn="l">
              <a:defRPr/>
            </a:pPr>
            <a:r>
              <a:rPr lang="ru-RU" dirty="0" err="1"/>
              <a:t>онкотермии</a:t>
            </a:r>
            <a:endParaRPr lang="ru-RU" dirty="0"/>
          </a:p>
        </c:rich>
      </c:tx>
      <c:layout>
        <c:manualLayout>
          <c:xMode val="edge"/>
          <c:yMode val="edge"/>
          <c:x val="2.2646635096452111E-3"/>
          <c:y val="0.3526202113926582"/>
        </c:manualLayout>
      </c:layout>
      <c:overlay val="0"/>
      <c:spPr>
        <a:noFill/>
        <a:ln>
          <a:noFill/>
        </a:ln>
        <a:effectLst/>
      </c:spPr>
      <c:txPr>
        <a:bodyPr rot="0" spcFirstLastPara="1" vertOverflow="ellipsis" vert="horz" wrap="square" anchor="ctr" anchorCtr="1"/>
        <a:lstStyle/>
        <a:p>
          <a:pPr algn="l">
            <a:defRPr sz="1862" b="1" i="0" u="none" strike="noStrike" kern="1200" cap="all" spc="5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4076952674530841"/>
          <c:y val="0.16206606323598041"/>
          <c:w val="0.46095756596077786"/>
          <c:h val="0.63167495954569963"/>
        </c:manualLayout>
      </c:layout>
      <c:doughnutChart>
        <c:varyColors val="1"/>
        <c:ser>
          <c:idx val="0"/>
          <c:order val="0"/>
          <c:tx>
            <c:strRef>
              <c:f>Лист1!$B$1</c:f>
              <c:strCache>
                <c:ptCount val="1"/>
                <c:pt idx="0">
                  <c:v>Продажи</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DF4E-479B-977C-B6F9F59FE7FE}"/>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DF4E-479B-977C-B6F9F59FE7F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ru-RU"/>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Термозависимые эффекты</c:v>
                </c:pt>
                <c:pt idx="1">
                  <c:v>Нетермозависимые эффекты</c:v>
                </c:pt>
              </c:strCache>
            </c:strRef>
          </c:cat>
          <c:val>
            <c:numRef>
              <c:f>Лист1!$B$2:$B$3</c:f>
              <c:numCache>
                <c:formatCode>General</c:formatCode>
                <c:ptCount val="2"/>
                <c:pt idx="0">
                  <c:v>1000</c:v>
                </c:pt>
                <c:pt idx="1">
                  <c:v>3000</c:v>
                </c:pt>
              </c:numCache>
            </c:numRef>
          </c:val>
          <c:extLst>
            <c:ext xmlns:c16="http://schemas.microsoft.com/office/drawing/2014/chart" uri="{C3380CC4-5D6E-409C-BE32-E72D297353CC}">
              <c16:uniqueId val="{00000004-DF4E-479B-977C-B6F9F59FE7FE}"/>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t"/>
      <c:layout>
        <c:manualLayout>
          <c:xMode val="edge"/>
          <c:yMode val="edge"/>
          <c:x val="0.10114805956567718"/>
          <c:y val="0.84383871753605"/>
          <c:w val="0.80746407798627673"/>
          <c:h val="0.1298832547165713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 Id="rId4" Type="http://schemas.openxmlformats.org/officeDocument/2006/relationships/image" Target="../media/image5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42619B-AF3C-4A8C-8337-55AFFCE11105}" type="datetimeFigureOut">
              <a:rPr lang="ru-RU" smtClean="0"/>
              <a:t>ср 19.08.2026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7F2067-337F-49DC-B631-AD3AC02B9E1C}" type="slidenum">
              <a:rPr lang="ru-RU" smtClean="0"/>
              <a:t>‹#›</a:t>
            </a:fld>
            <a:endParaRPr lang="ru-RU"/>
          </a:p>
        </p:txBody>
      </p:sp>
    </p:spTree>
    <p:extLst>
      <p:ext uri="{BB962C8B-B14F-4D97-AF65-F5344CB8AC3E}">
        <p14:creationId xmlns:p14="http://schemas.microsoft.com/office/powerpoint/2010/main" val="2359388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87F2067-337F-49DC-B631-AD3AC02B9E1C}" type="slidenum">
              <a:rPr lang="ru-RU" smtClean="0"/>
              <a:t>1</a:t>
            </a:fld>
            <a:endParaRPr lang="ru-RU"/>
          </a:p>
        </p:txBody>
      </p:sp>
    </p:spTree>
    <p:extLst>
      <p:ext uri="{BB962C8B-B14F-4D97-AF65-F5344CB8AC3E}">
        <p14:creationId xmlns:p14="http://schemas.microsoft.com/office/powerpoint/2010/main" val="1670458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Основная тематика института – лечение лимфом. За 50 лет  лучевая терапия лимфом прошла путь эволюции от паллиативного метода лечения через этап радикальной программы радиотерапии, когда  химиотерапия лимфом  только переживала становление до настоящего времени.  Радиотерапия лимфом является неотъемлемой частью программы  комплексного лечения и сохраняет свои лидирующие позиции, несмотря на появление </a:t>
            </a:r>
            <a:r>
              <a:rPr lang="ru-RU" dirty="0" err="1"/>
              <a:t>таргетной</a:t>
            </a:r>
            <a:r>
              <a:rPr lang="ru-RU" dirty="0"/>
              <a:t> терапии и иммунотерапии.</a:t>
            </a:r>
          </a:p>
        </p:txBody>
      </p:sp>
      <p:sp>
        <p:nvSpPr>
          <p:cNvPr id="4" name="Номер слайда 3"/>
          <p:cNvSpPr>
            <a:spLocks noGrp="1"/>
          </p:cNvSpPr>
          <p:nvPr>
            <p:ph type="sldNum" sz="quarter" idx="5"/>
          </p:nvPr>
        </p:nvSpPr>
        <p:spPr/>
        <p:txBody>
          <a:bodyPr/>
          <a:lstStyle/>
          <a:p>
            <a:fld id="{E87F2067-337F-49DC-B631-AD3AC02B9E1C}" type="slidenum">
              <a:rPr lang="ru-RU" smtClean="0"/>
              <a:t>5</a:t>
            </a:fld>
            <a:endParaRPr lang="ru-RU"/>
          </a:p>
        </p:txBody>
      </p:sp>
    </p:spTree>
    <p:extLst>
      <p:ext uri="{BB962C8B-B14F-4D97-AF65-F5344CB8AC3E}">
        <p14:creationId xmlns:p14="http://schemas.microsoft.com/office/powerpoint/2010/main" val="2234304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atinLnBrk="0"/>
            <a:r>
              <a:rPr lang="ru-RU" dirty="0"/>
              <a:t>Переход от 2</a:t>
            </a:r>
            <a:r>
              <a:rPr lang="en-US" dirty="0"/>
              <a:t>D </a:t>
            </a:r>
            <a:r>
              <a:rPr lang="ru-RU" dirty="0"/>
              <a:t>планирования, к 3</a:t>
            </a:r>
            <a:r>
              <a:rPr lang="en-US" dirty="0"/>
              <a:t>D </a:t>
            </a:r>
            <a:r>
              <a:rPr lang="ru-RU" dirty="0"/>
              <a:t>осуществлен в 2008г.  С 2013 г. осуществлен переход на высокотехнологические лучевые системы: </a:t>
            </a:r>
            <a:r>
              <a:rPr lang="en-US" dirty="0"/>
              <a:t>Unique</a:t>
            </a:r>
            <a:r>
              <a:rPr lang="ru-RU" dirty="0"/>
              <a:t>, </a:t>
            </a:r>
            <a:r>
              <a:rPr lang="en-US" dirty="0"/>
              <a:t> True Beam</a:t>
            </a:r>
            <a:r>
              <a:rPr lang="ru-RU" dirty="0"/>
              <a:t>.</a:t>
            </a:r>
          </a:p>
          <a:p>
            <a:pPr latinLnBrk="0"/>
            <a:r>
              <a:rPr lang="ru-RU" dirty="0"/>
              <a:t>Исторически лечение опухолей мозга начиналось облучения всего объема головного мозга, постепенно с появлением и внедрением методик диагностической </a:t>
            </a:r>
            <a:r>
              <a:rPr lang="ru-RU" dirty="0" err="1"/>
              <a:t>нейровизуализации</a:t>
            </a:r>
            <a:r>
              <a:rPr lang="ru-RU" dirty="0"/>
              <a:t> объемы облучения стали сокращаться, сегодня мы реализуем методики облучения с модуляцией интенсивности и ротацией, можем проводить высокоточной облучение высокими дозами (стереотаксическая лучевая терапия сопоставима по результатам с хирургическим удалением), сегодня мы можем проводить облучение всего мозга с интегрированным </a:t>
            </a:r>
            <a:r>
              <a:rPr lang="ru-RU" dirty="0" err="1"/>
              <a:t>бустом</a:t>
            </a:r>
            <a:r>
              <a:rPr lang="ru-RU" dirty="0"/>
              <a:t> на метастатические очаги, может исключать из зоны облучения гиппокамп для снижения вероятности нарушения когнитивных функций. В нашем центре мы разработали методику сокращения объема облучения при глиомах ВСЗ, доказали, что это не увеличивает частоту рецидивов, и активно применяет данную методику в клинической работе. </a:t>
            </a:r>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54518-720C-428E-9D5E-01100BE3D286}"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913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atinLnBrk="0"/>
            <a:r>
              <a:rPr lang="ru-RU" dirty="0" err="1"/>
              <a:t>Онкотермия</a:t>
            </a:r>
            <a:r>
              <a:rPr lang="ru-RU" baseline="0" dirty="0"/>
              <a:t> (гипертермическая электротерапия) </a:t>
            </a:r>
            <a:r>
              <a:rPr lang="ru-RU" dirty="0"/>
              <a:t>– усовершенствованный, родственный классической гипертермии метод, технически </a:t>
            </a:r>
            <a:r>
              <a:rPr lang="ru-RU" dirty="0" err="1"/>
              <a:t>онкотермия</a:t>
            </a:r>
            <a:r>
              <a:rPr lang="ru-RU" dirty="0"/>
              <a:t> – это локальное воздействие переменного высокочастотного электрического поля (13.56 МГц), модулированного фрактальными гармоническими колебаниями в диапазоне частот 0 – 5 КГц, выполняемое посредством ёмкостного сопряжения асимметричных электродов. </a:t>
            </a:r>
            <a:r>
              <a:rPr lang="ru-RU" altLang="ru-RU" dirty="0"/>
              <a:t>Данный метод обладает приемлемым профилем токсичности, не вызывает отёк головного мозга и не ухудшает качество жизни онкологических пациентов и, что важно, не требует инвазивного контроля температуры.</a:t>
            </a:r>
          </a:p>
          <a:p>
            <a:pPr latinLnBrk="0"/>
            <a:r>
              <a:rPr lang="ru-RU" dirty="0"/>
              <a:t>Суммарный эффект </a:t>
            </a:r>
            <a:r>
              <a:rPr lang="ru-RU" dirty="0" err="1"/>
              <a:t>онкотермии</a:t>
            </a:r>
            <a:r>
              <a:rPr lang="ru-RU" dirty="0"/>
              <a:t> достигается  сочетанием "</a:t>
            </a:r>
            <a:r>
              <a:rPr lang="ru-RU" dirty="0" err="1"/>
              <a:t>термозависимых</a:t>
            </a:r>
            <a:r>
              <a:rPr lang="ru-RU" dirty="0"/>
              <a:t>" (определяемых повышением температуры биологического объекта) и "</a:t>
            </a:r>
            <a:r>
              <a:rPr lang="ru-RU" dirty="0" err="1"/>
              <a:t>нетермозависимых</a:t>
            </a:r>
            <a:r>
              <a:rPr lang="ru-RU" dirty="0"/>
              <a:t>" (не зависящих от температуры биологического объекта) эффектов, однако, в отличие от «классической гипертермии»,</a:t>
            </a:r>
            <a:r>
              <a:rPr lang="ru-RU" baseline="0" dirty="0"/>
              <a:t> </a:t>
            </a:r>
            <a:r>
              <a:rPr lang="ru-RU" dirty="0" err="1"/>
              <a:t>онкотермия</a:t>
            </a:r>
            <a:r>
              <a:rPr lang="ru-RU" dirty="0"/>
              <a:t> характеризуется преобладанием </a:t>
            </a:r>
            <a:r>
              <a:rPr lang="ru-RU" dirty="0" err="1"/>
              <a:t>нетермозависимого</a:t>
            </a:r>
            <a:r>
              <a:rPr lang="ru-RU" dirty="0"/>
              <a:t> противоопухолевого эффекта. Отсутствие необходимости инвазивного контроля температуры позволяет применять </a:t>
            </a:r>
            <a:r>
              <a:rPr lang="ru-RU" dirty="0" err="1"/>
              <a:t>онкотермию</a:t>
            </a:r>
            <a:r>
              <a:rPr lang="ru-RU" dirty="0"/>
              <a:t> в лечении опухолей ЦНС. </a:t>
            </a:r>
          </a:p>
          <a:p>
            <a:pPr latinLnBrk="0"/>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54518-720C-428E-9D5E-01100BE3D286}"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32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Методика ГЭТ при лечении глиом головного мозга высокой степени злокачественности  успешно внедрена в работу ФБГУ РНЦРР, нами получен пациент на изобретение, также защищена диссертация на соискание ученой степени кандидата медицинских наук. </a:t>
            </a:r>
          </a:p>
          <a:p>
            <a:r>
              <a:rPr lang="ru-RU" dirty="0"/>
              <a:t>Применение </a:t>
            </a:r>
            <a:r>
              <a:rPr lang="ru-RU" dirty="0" err="1"/>
              <a:t>онкотермии</a:t>
            </a:r>
            <a:r>
              <a:rPr lang="ru-RU" dirty="0"/>
              <a:t> в сочетании с дистанционной лучевой терапией при лечении глиом ВСЗ не усиливает токсичности и улучшает результаты лечения у данной группы больных. </a:t>
            </a:r>
          </a:p>
        </p:txBody>
      </p:sp>
      <p:sp>
        <p:nvSpPr>
          <p:cNvPr id="4" name="Номер слайда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11A329EB-91ED-457C-98A6-D2377B22906B}"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8</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532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54518-720C-428E-9D5E-01100BE3D286}"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4168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Ещё один важный вектор оценки риска осложнений в процессе проведения курса радиотерапии при осложненном течении </a:t>
            </a:r>
            <a:r>
              <a:rPr lang="ru-RU" dirty="0" err="1"/>
              <a:t>высокозлокачественных</a:t>
            </a:r>
            <a:r>
              <a:rPr lang="ru-RU" dirty="0"/>
              <a:t> глиом головного мозга.  Методика позволяет оценить риски развития отека головного мозга при нарушении </a:t>
            </a:r>
            <a:r>
              <a:rPr lang="ru-RU" dirty="0" err="1"/>
              <a:t>ликвородинамики</a:t>
            </a:r>
            <a:r>
              <a:rPr lang="ru-RU" dirty="0"/>
              <a:t>. А появление неврологического дефицита в процессе терапевтического курса – дает сигнал  радиотерапевту остановить лечение, усилить противоотечную терапию и запланировать перерыв в курсе ЛТ.</a:t>
            </a:r>
          </a:p>
        </p:txBody>
      </p:sp>
      <p:sp>
        <p:nvSpPr>
          <p:cNvPr id="4" name="Номер слайда 3"/>
          <p:cNvSpPr>
            <a:spLocks noGrp="1"/>
          </p:cNvSpPr>
          <p:nvPr>
            <p:ph type="sldNum" sz="quarter" idx="5"/>
          </p:nvPr>
        </p:nvSpPr>
        <p:spPr/>
        <p:txBody>
          <a:bodyPr/>
          <a:lstStyle/>
          <a:p>
            <a:fld id="{E87F2067-337F-49DC-B631-AD3AC02B9E1C}" type="slidenum">
              <a:rPr lang="ru-RU" smtClean="0"/>
              <a:t>10</a:t>
            </a:fld>
            <a:endParaRPr lang="ru-RU"/>
          </a:p>
        </p:txBody>
      </p:sp>
    </p:spTree>
    <p:extLst>
      <p:ext uri="{BB962C8B-B14F-4D97-AF65-F5344CB8AC3E}">
        <p14:creationId xmlns:p14="http://schemas.microsoft.com/office/powerpoint/2010/main" val="1631470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Проведение ЛТ на фоне оценки </a:t>
            </a:r>
            <a:r>
              <a:rPr lang="ru-RU" dirty="0" err="1"/>
              <a:t>перфузионной</a:t>
            </a:r>
            <a:r>
              <a:rPr lang="ru-RU" dirty="0"/>
              <a:t> составляющей по данным МРТ, динамическое наблюдение за пациентом позволяет прогнозировать риски рецидива, оценивать риски лучевого некроза. </a:t>
            </a:r>
          </a:p>
        </p:txBody>
      </p:sp>
      <p:sp>
        <p:nvSpPr>
          <p:cNvPr id="4" name="Номер слайда 3"/>
          <p:cNvSpPr>
            <a:spLocks noGrp="1"/>
          </p:cNvSpPr>
          <p:nvPr>
            <p:ph type="sldNum" sz="quarter" idx="5"/>
          </p:nvPr>
        </p:nvSpPr>
        <p:spPr/>
        <p:txBody>
          <a:bodyPr/>
          <a:lstStyle/>
          <a:p>
            <a:fld id="{E87F2067-337F-49DC-B631-AD3AC02B9E1C}" type="slidenum">
              <a:rPr lang="ru-RU" smtClean="0"/>
              <a:t>11</a:t>
            </a:fld>
            <a:endParaRPr lang="ru-RU"/>
          </a:p>
        </p:txBody>
      </p:sp>
    </p:spTree>
    <p:extLst>
      <p:ext uri="{BB962C8B-B14F-4D97-AF65-F5344CB8AC3E}">
        <p14:creationId xmlns:p14="http://schemas.microsoft.com/office/powerpoint/2010/main" val="621250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2550" y="742950"/>
            <a:ext cx="6604000" cy="3714750"/>
          </a:xfrm>
        </p:spPr>
      </p:sp>
      <p:sp>
        <p:nvSpPr>
          <p:cNvPr id="3" name="Заметки 2"/>
          <p:cNvSpPr>
            <a:spLocks noGrp="1"/>
          </p:cNvSpPr>
          <p:nvPr>
            <p:ph type="body" idx="1"/>
          </p:nvPr>
        </p:nvSpPr>
        <p:spPr/>
        <p:txBody>
          <a:bodyPr>
            <a:normAutofit/>
          </a:bodyPr>
          <a:lstStyle/>
          <a:p>
            <a:pPr marL="0" fontAlgn="t">
              <a:spcBef>
                <a:spcPts val="0"/>
              </a:spcBef>
            </a:pPr>
            <a:endParaRPr lang="ru-RU" dirty="0"/>
          </a:p>
          <a:p>
            <a:r>
              <a:rPr lang="ru-RU" dirty="0"/>
              <a:t>Широко внедрены в отделении радиотерапевтические программы при </a:t>
            </a:r>
            <a:r>
              <a:rPr lang="ru-RU" dirty="0" err="1"/>
              <a:t>олигометастазировании</a:t>
            </a:r>
            <a:r>
              <a:rPr lang="ru-RU" dirty="0"/>
              <a:t>. Пациенты с </a:t>
            </a:r>
            <a:r>
              <a:rPr lang="en-US" dirty="0"/>
              <a:t>VI</a:t>
            </a:r>
            <a:r>
              <a:rPr lang="ru-RU" dirty="0"/>
              <a:t> стадией опухолевого процесса имеют право на лечение высокотехнологическими программами.</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Особое внимание в отделении уделяется снижению рисков кишечной и моче-пузырной токсичности, что достигается посредством особенности фиксации пациента лёжа на животе  и еженедельному контролю положения пациента во время сеанса РТ.</a:t>
            </a:r>
          </a:p>
        </p:txBody>
      </p:sp>
      <p:sp>
        <p:nvSpPr>
          <p:cNvPr id="4" name="Номер слайда 3"/>
          <p:cNvSpPr>
            <a:spLocks noGrp="1"/>
          </p:cNvSpPr>
          <p:nvPr>
            <p:ph type="sldNum" sz="quarter" idx="5"/>
          </p:nvPr>
        </p:nvSpPr>
        <p:spPr/>
        <p:txBody>
          <a:bodyPr/>
          <a:lstStyle/>
          <a:p>
            <a:fld id="{E87F2067-337F-49DC-B631-AD3AC02B9E1C}" type="slidenum">
              <a:rPr lang="ru-RU" smtClean="0"/>
              <a:t>15</a:t>
            </a:fld>
            <a:endParaRPr lang="ru-RU"/>
          </a:p>
        </p:txBody>
      </p:sp>
    </p:spTree>
    <p:extLst>
      <p:ext uri="{BB962C8B-B14F-4D97-AF65-F5344CB8AC3E}">
        <p14:creationId xmlns:p14="http://schemas.microsoft.com/office/powerpoint/2010/main" val="4120479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87F2067-337F-49DC-B631-AD3AC02B9E1C}" type="slidenum">
              <a:rPr lang="ru-RU" smtClean="0"/>
              <a:t>16</a:t>
            </a:fld>
            <a:endParaRPr lang="ru-RU"/>
          </a:p>
        </p:txBody>
      </p:sp>
    </p:spTree>
    <p:extLst>
      <p:ext uri="{BB962C8B-B14F-4D97-AF65-F5344CB8AC3E}">
        <p14:creationId xmlns:p14="http://schemas.microsoft.com/office/powerpoint/2010/main" val="4029631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Это позволят ускорить прием дозиметрического плана,  поставить рамки предела доз для физиков,  повысить профессиональный уровень  врачей – радиотерапевтов. </a:t>
            </a:r>
          </a:p>
        </p:txBody>
      </p:sp>
      <p:sp>
        <p:nvSpPr>
          <p:cNvPr id="4" name="Номер слайда 3"/>
          <p:cNvSpPr>
            <a:spLocks noGrp="1"/>
          </p:cNvSpPr>
          <p:nvPr>
            <p:ph type="sldNum" sz="quarter" idx="5"/>
          </p:nvPr>
        </p:nvSpPr>
        <p:spPr/>
        <p:txBody>
          <a:bodyPr/>
          <a:lstStyle/>
          <a:p>
            <a:fld id="{E87F2067-337F-49DC-B631-AD3AC02B9E1C}" type="slidenum">
              <a:rPr lang="ru-RU" smtClean="0"/>
              <a:t>18</a:t>
            </a:fld>
            <a:endParaRPr lang="ru-RU"/>
          </a:p>
        </p:txBody>
      </p:sp>
    </p:spTree>
    <p:extLst>
      <p:ext uri="{BB962C8B-B14F-4D97-AF65-F5344CB8AC3E}">
        <p14:creationId xmlns:p14="http://schemas.microsoft.com/office/powerpoint/2010/main" val="3563308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87F2067-337F-49DC-B631-AD3AC02B9E1C}" type="slidenum">
              <a:rPr lang="ru-RU" smtClean="0"/>
              <a:t>19</a:t>
            </a:fld>
            <a:endParaRPr lang="ru-RU"/>
          </a:p>
        </p:txBody>
      </p:sp>
    </p:spTree>
    <p:extLst>
      <p:ext uri="{BB962C8B-B14F-4D97-AF65-F5344CB8AC3E}">
        <p14:creationId xmlns:p14="http://schemas.microsoft.com/office/powerpoint/2010/main" val="2684719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8498A3-5C04-4D64-99FF-08DF00D002E1}"/>
              </a:ext>
            </a:extLst>
          </p:cNvPr>
          <p:cNvSpPr>
            <a:spLocks noGrp="1"/>
          </p:cNvSpPr>
          <p:nvPr>
            <p:ph type="ctrTitle"/>
          </p:nvPr>
        </p:nvSpPr>
        <p:spPr>
          <a:xfrm>
            <a:off x="1524000" y="2540978"/>
            <a:ext cx="9144000" cy="968985"/>
          </a:xfrm>
        </p:spPr>
        <p:txBody>
          <a:bodyPr anchor="t"/>
          <a:lstStyle>
            <a:lvl1pPr algn="ctr">
              <a:defRPr sz="6000" b="1"/>
            </a:lvl1pPr>
          </a:lstStyle>
          <a:p>
            <a:r>
              <a:rPr lang="ru-RU"/>
              <a:t>Образец заголовка</a:t>
            </a:r>
            <a:endParaRPr lang="ru-RU" dirty="0"/>
          </a:p>
        </p:txBody>
      </p:sp>
      <p:sp>
        <p:nvSpPr>
          <p:cNvPr id="3" name="Подзаголовок 2">
            <a:extLst>
              <a:ext uri="{FF2B5EF4-FFF2-40B4-BE49-F238E27FC236}">
                <a16:creationId xmlns:a16="http://schemas.microsoft.com/office/drawing/2014/main" id="{221028D6-535E-4973-83A4-EE4C59C9B071}"/>
              </a:ext>
            </a:extLst>
          </p:cNvPr>
          <p:cNvSpPr>
            <a:spLocks noGrp="1"/>
          </p:cNvSpPr>
          <p:nvPr>
            <p:ph type="subTitle" idx="1"/>
          </p:nvPr>
        </p:nvSpPr>
        <p:spPr>
          <a:xfrm>
            <a:off x="1524000" y="3613637"/>
            <a:ext cx="9144000" cy="1644163"/>
          </a:xfrm>
        </p:spPr>
        <p:txBody>
          <a:bodyPr>
            <a:normAutofit/>
          </a:bodyPr>
          <a:lstStyle>
            <a:lvl1pPr marL="0" indent="0" algn="ctr">
              <a:buNone/>
              <a:defRPr sz="3200" b="1"/>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5D6E6F7-2DC4-46E3-84E2-0E386FA6BBD0}"/>
              </a:ext>
            </a:extLst>
          </p:cNvPr>
          <p:cNvSpPr>
            <a:spLocks noGrp="1"/>
          </p:cNvSpPr>
          <p:nvPr>
            <p:ph type="dt" sz="half" idx="10"/>
          </p:nvPr>
        </p:nvSpPr>
        <p:spPr/>
        <p:txBody>
          <a:bodyPr/>
          <a:lstStyle/>
          <a:p>
            <a:pPr defTabSz="1219170" eaLnBrk="0" fontAlgn="base" hangingPunct="0">
              <a:spcBef>
                <a:spcPct val="0"/>
              </a:spcBef>
              <a:spcAft>
                <a:spcPct val="0"/>
              </a:spcAft>
              <a:defRPr/>
            </a:pPr>
            <a:fld id="{66DE7655-C376-490E-AE96-F855C9C74E1E}"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5" name="Нижний колонтитул 4">
            <a:extLst>
              <a:ext uri="{FF2B5EF4-FFF2-40B4-BE49-F238E27FC236}">
                <a16:creationId xmlns:a16="http://schemas.microsoft.com/office/drawing/2014/main" id="{89B8F65F-6C41-40F4-B279-7C45921B5BC7}"/>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6" name="Номер слайда 5">
            <a:extLst>
              <a:ext uri="{FF2B5EF4-FFF2-40B4-BE49-F238E27FC236}">
                <a16:creationId xmlns:a16="http://schemas.microsoft.com/office/drawing/2014/main" id="{D070AEE0-E7CC-40BF-B6B6-DD461E79EFEC}"/>
              </a:ext>
            </a:extLst>
          </p:cNvPr>
          <p:cNvSpPr>
            <a:spLocks noGrp="1"/>
          </p:cNvSpPr>
          <p:nvPr>
            <p:ph type="sldNum" sz="quarter" idx="12"/>
          </p:nvPr>
        </p:nvSpPr>
        <p:spPr/>
        <p:txBody>
          <a:bodyPr/>
          <a:lstStyle/>
          <a:p>
            <a:pPr defTabSz="1219170" eaLnBrk="0" fontAlgn="base" hangingPunct="0">
              <a:spcBef>
                <a:spcPct val="0"/>
              </a:spcBef>
              <a:spcAft>
                <a:spcPct val="0"/>
              </a:spcAft>
              <a:defRPr/>
            </a:pPr>
            <a:fld id="{6C1F7A28-D0B8-49F8-BB03-0FEE0A84ABDD}"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
        <p:nvSpPr>
          <p:cNvPr id="7" name="TextBox 6">
            <a:extLst>
              <a:ext uri="{FF2B5EF4-FFF2-40B4-BE49-F238E27FC236}">
                <a16:creationId xmlns:a16="http://schemas.microsoft.com/office/drawing/2014/main" id="{14CE2072-5EED-44AD-9752-F62EC9E5AB5B}"/>
              </a:ext>
            </a:extLst>
          </p:cNvPr>
          <p:cNvSpPr txBox="1"/>
          <p:nvPr/>
        </p:nvSpPr>
        <p:spPr>
          <a:xfrm>
            <a:off x="0" y="1"/>
            <a:ext cx="12192000" cy="1477328"/>
          </a:xfrm>
          <a:prstGeom prst="rect">
            <a:avLst/>
          </a:prstGeom>
          <a:solidFill>
            <a:srgbClr val="F2F2F2"/>
          </a:solidFill>
        </p:spPr>
        <p:txBody>
          <a:bodyPr wrap="square" rtlCol="0">
            <a:spAutoFit/>
          </a:bodyPr>
          <a:lstStyle/>
          <a:p>
            <a:pPr algn="ctr"/>
            <a:endParaRPr lang="ru-RU" sz="18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algn="ctr"/>
            <a:r>
              <a:rPr lang="ru-RU" sz="1800" dirty="0">
                <a:solidFill>
                  <a:prstClr val="black"/>
                </a:solidFill>
                <a:latin typeface="Tahoma" panose="020B0604030504040204" pitchFamily="34" charset="0"/>
                <a:ea typeface="Tahoma" panose="020B0604030504040204" pitchFamily="34" charset="0"/>
                <a:cs typeface="Tahoma" panose="020B0604030504040204" pitchFamily="34" charset="0"/>
              </a:rPr>
              <a:t> </a:t>
            </a:r>
          </a:p>
        </p:txBody>
      </p:sp>
      <p:pic>
        <p:nvPicPr>
          <p:cNvPr id="8" name="Рисунок 7">
            <a:extLst>
              <a:ext uri="{FF2B5EF4-FFF2-40B4-BE49-F238E27FC236}">
                <a16:creationId xmlns:a16="http://schemas.microsoft.com/office/drawing/2014/main" id="{4F9C98AE-DD03-4A30-A100-2757975A55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73" y="39338"/>
            <a:ext cx="2075543" cy="1398673"/>
          </a:xfrm>
          <a:prstGeom prst="rect">
            <a:avLst/>
          </a:prstGeom>
        </p:spPr>
      </p:pic>
      <p:sp>
        <p:nvSpPr>
          <p:cNvPr id="9" name="Прямоугольник 8">
            <a:extLst>
              <a:ext uri="{FF2B5EF4-FFF2-40B4-BE49-F238E27FC236}">
                <a16:creationId xmlns:a16="http://schemas.microsoft.com/office/drawing/2014/main" id="{D6EAB297-7C4F-47D0-A1F0-0B34891C8A9E}"/>
              </a:ext>
            </a:extLst>
          </p:cNvPr>
          <p:cNvSpPr/>
          <p:nvPr/>
        </p:nvSpPr>
        <p:spPr>
          <a:xfrm>
            <a:off x="1949567" y="507840"/>
            <a:ext cx="8730275" cy="523220"/>
          </a:xfrm>
          <a:prstGeom prst="rect">
            <a:avLst/>
          </a:prstGeom>
        </p:spPr>
        <p:txBody>
          <a:bodyPr wrap="none">
            <a:spAutoFit/>
          </a:bodyPr>
          <a:lstStyle/>
          <a:p>
            <a:r>
              <a:rPr lang="ru-RU" sz="2800" b="1" dirty="0">
                <a:solidFill>
                  <a:srgbClr val="3762A6"/>
                </a:solidFill>
                <a:latin typeface="Trebuchet MS" panose="020B0603020202020204" pitchFamily="34" charset="0"/>
                <a:ea typeface="Dotum" panose="020B0600000101010101" pitchFamily="34" charset="-127"/>
                <a:cs typeface="Arial" panose="020B0604020202020204" pitchFamily="34" charset="0"/>
              </a:rPr>
              <a:t>Российский научный центр рентгенорадиологии</a:t>
            </a:r>
          </a:p>
        </p:txBody>
      </p:sp>
      <p:sp>
        <p:nvSpPr>
          <p:cNvPr id="10" name="Прямоугольник 9">
            <a:extLst>
              <a:ext uri="{FF2B5EF4-FFF2-40B4-BE49-F238E27FC236}">
                <a16:creationId xmlns:a16="http://schemas.microsoft.com/office/drawing/2014/main" id="{7658AD08-1176-4AA9-9634-6A371B9C9E87}"/>
              </a:ext>
            </a:extLst>
          </p:cNvPr>
          <p:cNvSpPr/>
          <p:nvPr/>
        </p:nvSpPr>
        <p:spPr>
          <a:xfrm>
            <a:off x="0" y="5949949"/>
            <a:ext cx="12192000" cy="9080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Tree>
    <p:extLst>
      <p:ext uri="{BB962C8B-B14F-4D97-AF65-F5344CB8AC3E}">
        <p14:creationId xmlns:p14="http://schemas.microsoft.com/office/powerpoint/2010/main" val="923015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A50BB7-8B54-4C9C-9508-E17AEE7F19B6}"/>
              </a:ext>
            </a:extLst>
          </p:cNvPr>
          <p:cNvSpPr txBox="1"/>
          <p:nvPr/>
        </p:nvSpPr>
        <p:spPr>
          <a:xfrm>
            <a:off x="0" y="1"/>
            <a:ext cx="12192000" cy="1477328"/>
          </a:xfrm>
          <a:prstGeom prst="rect">
            <a:avLst/>
          </a:prstGeom>
          <a:solidFill>
            <a:srgbClr val="F2F2F2"/>
          </a:solidFill>
        </p:spPr>
        <p:txBody>
          <a:bodyPr wrap="square" rtlCol="0">
            <a:spAutoFit/>
          </a:bodyPr>
          <a:lstStyle/>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r>
              <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rPr>
              <a:t> </a:t>
            </a:r>
          </a:p>
        </p:txBody>
      </p:sp>
      <p:pic>
        <p:nvPicPr>
          <p:cNvPr id="8" name="Рисунок 7">
            <a:extLst>
              <a:ext uri="{FF2B5EF4-FFF2-40B4-BE49-F238E27FC236}">
                <a16:creationId xmlns:a16="http://schemas.microsoft.com/office/drawing/2014/main" id="{49258FCA-293D-4FF6-A235-413B950F14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73" y="39338"/>
            <a:ext cx="2075543" cy="1398673"/>
          </a:xfrm>
          <a:prstGeom prst="rect">
            <a:avLst/>
          </a:prstGeom>
        </p:spPr>
      </p:pic>
      <p:sp>
        <p:nvSpPr>
          <p:cNvPr id="10" name="Прямоугольник 9">
            <a:extLst>
              <a:ext uri="{FF2B5EF4-FFF2-40B4-BE49-F238E27FC236}">
                <a16:creationId xmlns:a16="http://schemas.microsoft.com/office/drawing/2014/main" id="{35143CDF-64B0-4F6F-B2B7-BDDF301EDB2E}"/>
              </a:ext>
            </a:extLst>
          </p:cNvPr>
          <p:cNvSpPr/>
          <p:nvPr/>
        </p:nvSpPr>
        <p:spPr>
          <a:xfrm>
            <a:off x="0" y="5949949"/>
            <a:ext cx="12192000" cy="9080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2" name="Заголовок 1">
            <a:extLst>
              <a:ext uri="{FF2B5EF4-FFF2-40B4-BE49-F238E27FC236}">
                <a16:creationId xmlns:a16="http://schemas.microsoft.com/office/drawing/2014/main" id="{FD307435-7105-431D-957A-66E0220C3EB5}"/>
              </a:ext>
            </a:extLst>
          </p:cNvPr>
          <p:cNvSpPr>
            <a:spLocks noGrp="1"/>
          </p:cNvSpPr>
          <p:nvPr>
            <p:ph type="title"/>
          </p:nvPr>
        </p:nvSpPr>
        <p:spPr>
          <a:xfrm>
            <a:off x="2033954" y="438310"/>
            <a:ext cx="9319847" cy="738335"/>
          </a:xfrm>
        </p:spPr>
        <p:txBody>
          <a:bodyPr anchor="t"/>
          <a:lstStyle>
            <a:lvl1pPr>
              <a:defRPr>
                <a:solidFill>
                  <a:srgbClr val="3762A6"/>
                </a:solidFill>
              </a:defRPr>
            </a:lvl1pPr>
          </a:lstStyle>
          <a:p>
            <a:r>
              <a:rPr lang="ru-RU"/>
              <a:t>Образец заголовка</a:t>
            </a:r>
            <a:endParaRPr lang="ru-RU" dirty="0"/>
          </a:p>
        </p:txBody>
      </p:sp>
      <p:sp>
        <p:nvSpPr>
          <p:cNvPr id="3" name="Объект 2">
            <a:extLst>
              <a:ext uri="{FF2B5EF4-FFF2-40B4-BE49-F238E27FC236}">
                <a16:creationId xmlns:a16="http://schemas.microsoft.com/office/drawing/2014/main" id="{C5CBAF20-FFDC-491C-8F29-F463BD8E14C2}"/>
              </a:ext>
            </a:extLst>
          </p:cNvPr>
          <p:cNvSpPr>
            <a:spLocks noGrp="1"/>
          </p:cNvSpPr>
          <p:nvPr>
            <p:ph idx="1"/>
          </p:nvPr>
        </p:nvSpPr>
        <p:spPr>
          <a:xfrm>
            <a:off x="838200" y="1477330"/>
            <a:ext cx="10515600" cy="447262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5EF4502-171B-45E3-BF47-E4D5A31F9231}"/>
              </a:ext>
            </a:extLst>
          </p:cNvPr>
          <p:cNvSpPr>
            <a:spLocks noGrp="1"/>
          </p:cNvSpPr>
          <p:nvPr>
            <p:ph type="dt" sz="half" idx="10"/>
          </p:nvPr>
        </p:nvSpPr>
        <p:spPr/>
        <p:txBody>
          <a:bodyPr/>
          <a:lstStyle/>
          <a:p>
            <a:pPr defTabSz="1219170" eaLnBrk="0" fontAlgn="base" hangingPunct="0">
              <a:spcBef>
                <a:spcPct val="0"/>
              </a:spcBef>
              <a:spcAft>
                <a:spcPct val="0"/>
              </a:spcAft>
              <a:defRPr/>
            </a:pPr>
            <a:fld id="{659AD519-D071-4D75-A9A9-D2FDCCA09EFF}"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5" name="Нижний колонтитул 4">
            <a:extLst>
              <a:ext uri="{FF2B5EF4-FFF2-40B4-BE49-F238E27FC236}">
                <a16:creationId xmlns:a16="http://schemas.microsoft.com/office/drawing/2014/main" id="{FA347FAC-4A07-413F-B581-DA4D3E6BC4D6}"/>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6" name="Номер слайда 5">
            <a:extLst>
              <a:ext uri="{FF2B5EF4-FFF2-40B4-BE49-F238E27FC236}">
                <a16:creationId xmlns:a16="http://schemas.microsoft.com/office/drawing/2014/main" id="{6820EDAA-855F-4647-B49B-D375138BDF85}"/>
              </a:ext>
            </a:extLst>
          </p:cNvPr>
          <p:cNvSpPr>
            <a:spLocks noGrp="1"/>
          </p:cNvSpPr>
          <p:nvPr>
            <p:ph type="sldNum" sz="quarter" idx="12"/>
          </p:nvPr>
        </p:nvSpPr>
        <p:spPr/>
        <p:txBody>
          <a:bodyPr/>
          <a:lstStyle/>
          <a:p>
            <a:pPr defTabSz="1219170" eaLnBrk="0" fontAlgn="base" hangingPunct="0">
              <a:spcBef>
                <a:spcPct val="0"/>
              </a:spcBef>
              <a:spcAft>
                <a:spcPct val="0"/>
              </a:spcAft>
              <a:defRPr/>
            </a:pPr>
            <a:fld id="{607D7AB0-B6A2-483E-94B1-A5FAB9FE77A5}"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2919062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3E8F23-ECF4-4909-BDD6-CCA1CA187E2D}"/>
              </a:ext>
            </a:extLst>
          </p:cNvPr>
          <p:cNvSpPr>
            <a:spLocks noGrp="1"/>
          </p:cNvSpPr>
          <p:nvPr>
            <p:ph type="title"/>
          </p:nvPr>
        </p:nvSpPr>
        <p:spPr>
          <a:xfrm>
            <a:off x="831851" y="1709740"/>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0CE4C93-9E55-49E6-8A00-861EBA64F9EB}"/>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C6EBE9F-B895-4430-A47C-16EB9CAE6408}"/>
              </a:ext>
            </a:extLst>
          </p:cNvPr>
          <p:cNvSpPr>
            <a:spLocks noGrp="1"/>
          </p:cNvSpPr>
          <p:nvPr>
            <p:ph type="dt" sz="half" idx="10"/>
          </p:nvPr>
        </p:nvSpPr>
        <p:spPr/>
        <p:txBody>
          <a:bodyPr/>
          <a:lstStyle/>
          <a:p>
            <a:pPr defTabSz="1219170" eaLnBrk="0" fontAlgn="base" hangingPunct="0">
              <a:spcBef>
                <a:spcPct val="0"/>
              </a:spcBef>
              <a:spcAft>
                <a:spcPct val="0"/>
              </a:spcAft>
              <a:defRPr/>
            </a:pPr>
            <a:fld id="{1351EAA8-2D9D-40BF-BCE7-7368FEB685C2}"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5" name="Нижний колонтитул 4">
            <a:extLst>
              <a:ext uri="{FF2B5EF4-FFF2-40B4-BE49-F238E27FC236}">
                <a16:creationId xmlns:a16="http://schemas.microsoft.com/office/drawing/2014/main" id="{563A5BCB-656A-4CE6-8C03-C6CAEB7D14E7}"/>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6" name="Номер слайда 5">
            <a:extLst>
              <a:ext uri="{FF2B5EF4-FFF2-40B4-BE49-F238E27FC236}">
                <a16:creationId xmlns:a16="http://schemas.microsoft.com/office/drawing/2014/main" id="{C123D50B-D5B0-4C48-A5ED-5CDB2C3FC7FA}"/>
              </a:ext>
            </a:extLst>
          </p:cNvPr>
          <p:cNvSpPr>
            <a:spLocks noGrp="1"/>
          </p:cNvSpPr>
          <p:nvPr>
            <p:ph type="sldNum" sz="quarter" idx="12"/>
          </p:nvPr>
        </p:nvSpPr>
        <p:spPr/>
        <p:txBody>
          <a:bodyPr/>
          <a:lstStyle/>
          <a:p>
            <a:pPr defTabSz="1219170" eaLnBrk="0" fontAlgn="base" hangingPunct="0">
              <a:spcBef>
                <a:spcPct val="0"/>
              </a:spcBef>
              <a:spcAft>
                <a:spcPct val="0"/>
              </a:spcAft>
              <a:defRPr/>
            </a:pPr>
            <a:fld id="{ACC86CDF-5EC2-460E-928F-4FD32C59CA5C}"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3100255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22445B-2B06-4412-8245-6850686BA42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24C175D-05B3-494B-90B4-5615DBFEF5E3}"/>
              </a:ext>
            </a:extLst>
          </p:cNvPr>
          <p:cNvSpPr>
            <a:spLocks noGrp="1"/>
          </p:cNvSpPr>
          <p:nvPr>
            <p:ph sz="half" idx="1"/>
          </p:nvPr>
        </p:nvSpPr>
        <p:spPr>
          <a:xfrm>
            <a:off x="838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12B83A2-CBF7-4ADE-95F2-3746FFA88400}"/>
              </a:ext>
            </a:extLst>
          </p:cNvPr>
          <p:cNvSpPr>
            <a:spLocks noGrp="1"/>
          </p:cNvSpPr>
          <p:nvPr>
            <p:ph sz="half" idx="2"/>
          </p:nvPr>
        </p:nvSpPr>
        <p:spPr>
          <a:xfrm>
            <a:off x="6172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CEEC371-3529-4482-9FCE-ABAE2E7C745D}"/>
              </a:ext>
            </a:extLst>
          </p:cNvPr>
          <p:cNvSpPr>
            <a:spLocks noGrp="1"/>
          </p:cNvSpPr>
          <p:nvPr>
            <p:ph type="dt" sz="half" idx="10"/>
          </p:nvPr>
        </p:nvSpPr>
        <p:spPr/>
        <p:txBody>
          <a:bodyPr/>
          <a:lstStyle/>
          <a:p>
            <a:pPr defTabSz="1219170" eaLnBrk="0" fontAlgn="base" hangingPunct="0">
              <a:spcBef>
                <a:spcPct val="0"/>
              </a:spcBef>
              <a:spcAft>
                <a:spcPct val="0"/>
              </a:spcAft>
              <a:defRPr/>
            </a:pPr>
            <a:fld id="{E392898C-126C-4F0B-8C17-82F6410C7B2B}"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6" name="Нижний колонтитул 5">
            <a:extLst>
              <a:ext uri="{FF2B5EF4-FFF2-40B4-BE49-F238E27FC236}">
                <a16:creationId xmlns:a16="http://schemas.microsoft.com/office/drawing/2014/main" id="{6F2C15F1-DA2C-409A-9AA8-C291EA500790}"/>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7" name="Номер слайда 6">
            <a:extLst>
              <a:ext uri="{FF2B5EF4-FFF2-40B4-BE49-F238E27FC236}">
                <a16:creationId xmlns:a16="http://schemas.microsoft.com/office/drawing/2014/main" id="{CEE3003B-E801-46DA-A9E5-9C695A1A6C59}"/>
              </a:ext>
            </a:extLst>
          </p:cNvPr>
          <p:cNvSpPr>
            <a:spLocks noGrp="1"/>
          </p:cNvSpPr>
          <p:nvPr>
            <p:ph type="sldNum" sz="quarter" idx="12"/>
          </p:nvPr>
        </p:nvSpPr>
        <p:spPr/>
        <p:txBody>
          <a:bodyPr/>
          <a:lstStyle/>
          <a:p>
            <a:pPr defTabSz="1219170" eaLnBrk="0" fontAlgn="base" hangingPunct="0">
              <a:spcBef>
                <a:spcPct val="0"/>
              </a:spcBef>
              <a:spcAft>
                <a:spcPct val="0"/>
              </a:spcAft>
              <a:defRPr/>
            </a:pPr>
            <a:fld id="{4BA85E02-A7D5-4902-B97A-E17B4B4678B8}"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269051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B292DB-2B58-48F0-8CEA-99FBD4BFA46A}"/>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32504AE-9DC0-47A8-860C-276A5CCAE380}"/>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3D8C9DF-DE81-4829-8DA5-E53642D1256D}"/>
              </a:ext>
            </a:extLst>
          </p:cNvPr>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2EA2A55-3481-4C76-9435-8C9DAF86E07B}"/>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69D3B38-A749-4D63-ADAE-CCED305DF877}"/>
              </a:ext>
            </a:extLst>
          </p:cNvPr>
          <p:cNvSpPr>
            <a:spLocks noGrp="1"/>
          </p:cNvSpPr>
          <p:nvPr>
            <p:ph sz="quarter" idx="4"/>
          </p:nvPr>
        </p:nvSpPr>
        <p:spPr>
          <a:xfrm>
            <a:off x="6172201"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EADE2C9D-2AF3-4291-BDFB-D8E35BB3AF68}"/>
              </a:ext>
            </a:extLst>
          </p:cNvPr>
          <p:cNvSpPr>
            <a:spLocks noGrp="1"/>
          </p:cNvSpPr>
          <p:nvPr>
            <p:ph type="dt" sz="half" idx="10"/>
          </p:nvPr>
        </p:nvSpPr>
        <p:spPr/>
        <p:txBody>
          <a:bodyPr/>
          <a:lstStyle/>
          <a:p>
            <a:pPr defTabSz="1219170" eaLnBrk="0" fontAlgn="base" hangingPunct="0">
              <a:spcBef>
                <a:spcPct val="0"/>
              </a:spcBef>
              <a:spcAft>
                <a:spcPct val="0"/>
              </a:spcAft>
              <a:defRPr/>
            </a:pPr>
            <a:fld id="{6914DE63-7DED-4EFE-8FF5-38842CEC0BC1}"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8" name="Нижний колонтитул 7">
            <a:extLst>
              <a:ext uri="{FF2B5EF4-FFF2-40B4-BE49-F238E27FC236}">
                <a16:creationId xmlns:a16="http://schemas.microsoft.com/office/drawing/2014/main" id="{85A55730-7609-4B3A-B243-8D9BEFDD91B6}"/>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9" name="Номер слайда 8">
            <a:extLst>
              <a:ext uri="{FF2B5EF4-FFF2-40B4-BE49-F238E27FC236}">
                <a16:creationId xmlns:a16="http://schemas.microsoft.com/office/drawing/2014/main" id="{DBBDED43-2ED7-4A57-93FC-A8D32C301E76}"/>
              </a:ext>
            </a:extLst>
          </p:cNvPr>
          <p:cNvSpPr>
            <a:spLocks noGrp="1"/>
          </p:cNvSpPr>
          <p:nvPr>
            <p:ph type="sldNum" sz="quarter" idx="12"/>
          </p:nvPr>
        </p:nvSpPr>
        <p:spPr/>
        <p:txBody>
          <a:bodyPr/>
          <a:lstStyle/>
          <a:p>
            <a:pPr defTabSz="1219170" eaLnBrk="0" fontAlgn="base" hangingPunct="0">
              <a:spcBef>
                <a:spcPct val="0"/>
              </a:spcBef>
              <a:spcAft>
                <a:spcPct val="0"/>
              </a:spcAft>
              <a:defRPr/>
            </a:pPr>
            <a:fld id="{71250963-9221-45CF-95B0-E720F820EB12}"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101555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Дата 2">
            <a:extLst>
              <a:ext uri="{FF2B5EF4-FFF2-40B4-BE49-F238E27FC236}">
                <a16:creationId xmlns:a16="http://schemas.microsoft.com/office/drawing/2014/main" id="{0BB2D111-D6AB-4313-97BD-B29574964E0B}"/>
              </a:ext>
            </a:extLst>
          </p:cNvPr>
          <p:cNvSpPr>
            <a:spLocks noGrp="1"/>
          </p:cNvSpPr>
          <p:nvPr>
            <p:ph type="dt" sz="half" idx="10"/>
          </p:nvPr>
        </p:nvSpPr>
        <p:spPr/>
        <p:txBody>
          <a:bodyPr/>
          <a:lstStyle/>
          <a:p>
            <a:pPr defTabSz="1219170" eaLnBrk="0" fontAlgn="base" hangingPunct="0">
              <a:spcBef>
                <a:spcPct val="0"/>
              </a:spcBef>
              <a:spcAft>
                <a:spcPct val="0"/>
              </a:spcAft>
              <a:defRPr/>
            </a:pPr>
            <a:fld id="{7F62A0B9-9B59-436C-B2A3-3D26301DED50}"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4" name="Нижний колонтитул 3">
            <a:extLst>
              <a:ext uri="{FF2B5EF4-FFF2-40B4-BE49-F238E27FC236}">
                <a16:creationId xmlns:a16="http://schemas.microsoft.com/office/drawing/2014/main" id="{1B7B54CE-6FF0-4ABD-869D-D8AAC625D847}"/>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5" name="Номер слайда 4">
            <a:extLst>
              <a:ext uri="{FF2B5EF4-FFF2-40B4-BE49-F238E27FC236}">
                <a16:creationId xmlns:a16="http://schemas.microsoft.com/office/drawing/2014/main" id="{66D7961E-4D6B-4730-B1C2-9CDDC02385D9}"/>
              </a:ext>
            </a:extLst>
          </p:cNvPr>
          <p:cNvSpPr>
            <a:spLocks noGrp="1"/>
          </p:cNvSpPr>
          <p:nvPr>
            <p:ph type="sldNum" sz="quarter" idx="12"/>
          </p:nvPr>
        </p:nvSpPr>
        <p:spPr/>
        <p:txBody>
          <a:bodyPr/>
          <a:lstStyle/>
          <a:p>
            <a:pPr defTabSz="1219170" eaLnBrk="0" fontAlgn="base" hangingPunct="0">
              <a:spcBef>
                <a:spcPct val="0"/>
              </a:spcBef>
              <a:spcAft>
                <a:spcPct val="0"/>
              </a:spcAft>
              <a:defRPr/>
            </a:pPr>
            <a:fld id="{38E595BB-290E-4602-8225-2EE16DC5CFB0}"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
        <p:nvSpPr>
          <p:cNvPr id="6" name="TextBox 5">
            <a:extLst>
              <a:ext uri="{FF2B5EF4-FFF2-40B4-BE49-F238E27FC236}">
                <a16:creationId xmlns:a16="http://schemas.microsoft.com/office/drawing/2014/main" id="{09BCFB8B-181B-4D42-899B-CC84354A341F}"/>
              </a:ext>
            </a:extLst>
          </p:cNvPr>
          <p:cNvSpPr txBox="1"/>
          <p:nvPr/>
        </p:nvSpPr>
        <p:spPr>
          <a:xfrm>
            <a:off x="0" y="1"/>
            <a:ext cx="12192000" cy="1477328"/>
          </a:xfrm>
          <a:prstGeom prst="rect">
            <a:avLst/>
          </a:prstGeom>
          <a:solidFill>
            <a:srgbClr val="F2F2F2"/>
          </a:solidFill>
        </p:spPr>
        <p:txBody>
          <a:bodyPr wrap="square" rtlCol="0">
            <a:spAutoFit/>
          </a:bodyPr>
          <a:lstStyle/>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r>
              <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rPr>
              <a:t> </a:t>
            </a:r>
          </a:p>
        </p:txBody>
      </p:sp>
      <p:pic>
        <p:nvPicPr>
          <p:cNvPr id="7" name="Рисунок 6">
            <a:extLst>
              <a:ext uri="{FF2B5EF4-FFF2-40B4-BE49-F238E27FC236}">
                <a16:creationId xmlns:a16="http://schemas.microsoft.com/office/drawing/2014/main" id="{51B7E69A-E50F-41F1-BC70-85C59F2970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73" y="39338"/>
            <a:ext cx="2075543" cy="1398673"/>
          </a:xfrm>
          <a:prstGeom prst="rect">
            <a:avLst/>
          </a:prstGeom>
        </p:spPr>
      </p:pic>
      <p:sp>
        <p:nvSpPr>
          <p:cNvPr id="8" name="Прямоугольник 7">
            <a:extLst>
              <a:ext uri="{FF2B5EF4-FFF2-40B4-BE49-F238E27FC236}">
                <a16:creationId xmlns:a16="http://schemas.microsoft.com/office/drawing/2014/main" id="{6EFF1A03-38D8-407A-9D21-E5855E42FAE5}"/>
              </a:ext>
            </a:extLst>
          </p:cNvPr>
          <p:cNvSpPr/>
          <p:nvPr/>
        </p:nvSpPr>
        <p:spPr>
          <a:xfrm>
            <a:off x="0" y="5949949"/>
            <a:ext cx="12192000" cy="9080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9" name="Заголовок 1">
            <a:extLst>
              <a:ext uri="{FF2B5EF4-FFF2-40B4-BE49-F238E27FC236}">
                <a16:creationId xmlns:a16="http://schemas.microsoft.com/office/drawing/2014/main" id="{54CEB907-C48D-450C-A0B5-45DBD55337C1}"/>
              </a:ext>
            </a:extLst>
          </p:cNvPr>
          <p:cNvSpPr txBox="1">
            <a:spLocks/>
          </p:cNvSpPr>
          <p:nvPr/>
        </p:nvSpPr>
        <p:spPr>
          <a:xfrm>
            <a:off x="2033954" y="438310"/>
            <a:ext cx="9319847" cy="7383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rgbClr val="3762A6"/>
                </a:solidFill>
                <a:latin typeface="Trebuchet MS" panose="020B0603020202020204" pitchFamily="34" charset="0"/>
                <a:ea typeface="+mj-ea"/>
                <a:cs typeface="Arial" panose="020B0604020202020204" pitchFamily="34" charset="0"/>
              </a:defRPr>
            </a:lvl1pPr>
          </a:lstStyle>
          <a:p>
            <a:r>
              <a:rPr lang="ru-RU" sz="4400" dirty="0"/>
              <a:t>Образец заголовка</a:t>
            </a:r>
          </a:p>
        </p:txBody>
      </p:sp>
    </p:spTree>
    <p:extLst>
      <p:ext uri="{BB962C8B-B14F-4D97-AF65-F5344CB8AC3E}">
        <p14:creationId xmlns:p14="http://schemas.microsoft.com/office/powerpoint/2010/main" val="208878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E045319-586E-4B76-AB9E-3FD2F2C7251C}"/>
              </a:ext>
            </a:extLst>
          </p:cNvPr>
          <p:cNvSpPr>
            <a:spLocks noGrp="1"/>
          </p:cNvSpPr>
          <p:nvPr>
            <p:ph type="dt" sz="half" idx="10"/>
          </p:nvPr>
        </p:nvSpPr>
        <p:spPr/>
        <p:txBody>
          <a:bodyPr/>
          <a:lstStyle/>
          <a:p>
            <a:pPr defTabSz="1219170" eaLnBrk="0" fontAlgn="base" hangingPunct="0">
              <a:spcBef>
                <a:spcPct val="0"/>
              </a:spcBef>
              <a:spcAft>
                <a:spcPct val="0"/>
              </a:spcAft>
              <a:defRPr/>
            </a:pPr>
            <a:fld id="{7F62A0B9-9B59-436C-B2A3-3D26301DED50}"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3" name="Нижний колонтитул 2">
            <a:extLst>
              <a:ext uri="{FF2B5EF4-FFF2-40B4-BE49-F238E27FC236}">
                <a16:creationId xmlns:a16="http://schemas.microsoft.com/office/drawing/2014/main" id="{38090BA7-634E-42B4-AECB-D3969D298F6E}"/>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4" name="Номер слайда 3">
            <a:extLst>
              <a:ext uri="{FF2B5EF4-FFF2-40B4-BE49-F238E27FC236}">
                <a16:creationId xmlns:a16="http://schemas.microsoft.com/office/drawing/2014/main" id="{1EE291FB-18FC-4498-BD15-83C3B3CEF10B}"/>
              </a:ext>
            </a:extLst>
          </p:cNvPr>
          <p:cNvSpPr>
            <a:spLocks noGrp="1"/>
          </p:cNvSpPr>
          <p:nvPr>
            <p:ph type="sldNum" sz="quarter" idx="12"/>
          </p:nvPr>
        </p:nvSpPr>
        <p:spPr/>
        <p:txBody>
          <a:bodyPr/>
          <a:lstStyle/>
          <a:p>
            <a:pPr defTabSz="1219170" eaLnBrk="0" fontAlgn="base" hangingPunct="0">
              <a:spcBef>
                <a:spcPct val="0"/>
              </a:spcBef>
              <a:spcAft>
                <a:spcPct val="0"/>
              </a:spcAft>
              <a:defRPr/>
            </a:pPr>
            <a:fld id="{38E595BB-290E-4602-8225-2EE16DC5CFB0}"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
        <p:nvSpPr>
          <p:cNvPr id="5" name="TextBox 4">
            <a:extLst>
              <a:ext uri="{FF2B5EF4-FFF2-40B4-BE49-F238E27FC236}">
                <a16:creationId xmlns:a16="http://schemas.microsoft.com/office/drawing/2014/main" id="{1BDB85A6-B4F5-4FCC-933F-8A3A9E585E67}"/>
              </a:ext>
            </a:extLst>
          </p:cNvPr>
          <p:cNvSpPr txBox="1"/>
          <p:nvPr/>
        </p:nvSpPr>
        <p:spPr>
          <a:xfrm>
            <a:off x="0" y="1"/>
            <a:ext cx="12192000" cy="1477328"/>
          </a:xfrm>
          <a:prstGeom prst="rect">
            <a:avLst/>
          </a:prstGeom>
          <a:solidFill>
            <a:srgbClr val="F2F2F2"/>
          </a:solidFill>
        </p:spPr>
        <p:txBody>
          <a:bodyPr wrap="square" rtlCol="0">
            <a:spAutoFit/>
          </a:bodyPr>
          <a:lstStyle/>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r>
              <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rPr>
              <a:t> </a:t>
            </a:r>
          </a:p>
        </p:txBody>
      </p:sp>
      <p:pic>
        <p:nvPicPr>
          <p:cNvPr id="6" name="Рисунок 5">
            <a:extLst>
              <a:ext uri="{FF2B5EF4-FFF2-40B4-BE49-F238E27FC236}">
                <a16:creationId xmlns:a16="http://schemas.microsoft.com/office/drawing/2014/main" id="{402D3130-A960-4016-8DE3-82C8BA4727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73" y="39338"/>
            <a:ext cx="2075543" cy="1398673"/>
          </a:xfrm>
          <a:prstGeom prst="rect">
            <a:avLst/>
          </a:prstGeom>
        </p:spPr>
      </p:pic>
      <p:sp>
        <p:nvSpPr>
          <p:cNvPr id="7" name="Прямоугольник 6">
            <a:extLst>
              <a:ext uri="{FF2B5EF4-FFF2-40B4-BE49-F238E27FC236}">
                <a16:creationId xmlns:a16="http://schemas.microsoft.com/office/drawing/2014/main" id="{063320CC-8F05-4A35-AC20-8D6088813E7F}"/>
              </a:ext>
            </a:extLst>
          </p:cNvPr>
          <p:cNvSpPr/>
          <p:nvPr/>
        </p:nvSpPr>
        <p:spPr>
          <a:xfrm>
            <a:off x="0" y="5949949"/>
            <a:ext cx="12192000" cy="9080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8" name="Заголовок 1">
            <a:extLst>
              <a:ext uri="{FF2B5EF4-FFF2-40B4-BE49-F238E27FC236}">
                <a16:creationId xmlns:a16="http://schemas.microsoft.com/office/drawing/2014/main" id="{79C5B963-15B7-4D57-A3C4-A125DD2C2724}"/>
              </a:ext>
            </a:extLst>
          </p:cNvPr>
          <p:cNvSpPr>
            <a:spLocks noGrp="1"/>
          </p:cNvSpPr>
          <p:nvPr>
            <p:ph type="title"/>
          </p:nvPr>
        </p:nvSpPr>
        <p:spPr>
          <a:xfrm>
            <a:off x="2033954" y="438310"/>
            <a:ext cx="9319847" cy="738335"/>
          </a:xfrm>
        </p:spPr>
        <p:txBody>
          <a:bodyPr anchor="t"/>
          <a:lstStyle>
            <a:lvl1pPr>
              <a:defRPr>
                <a:solidFill>
                  <a:srgbClr val="3762A6"/>
                </a:solidFill>
              </a:defRPr>
            </a:lvl1pPr>
          </a:lstStyle>
          <a:p>
            <a:r>
              <a:rPr lang="ru-RU"/>
              <a:t>Образец заголовка</a:t>
            </a:r>
            <a:endParaRPr lang="ru-RU" dirty="0"/>
          </a:p>
        </p:txBody>
      </p:sp>
    </p:spTree>
    <p:extLst>
      <p:ext uri="{BB962C8B-B14F-4D97-AF65-F5344CB8AC3E}">
        <p14:creationId xmlns:p14="http://schemas.microsoft.com/office/powerpoint/2010/main" val="192987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A985DA-7EEE-4261-A766-332EA174E97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859550E-E326-49B8-AA6A-0BADD2FF60F0}"/>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19260BA-2A73-4679-BE1E-39429BD31AB1}"/>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941B39C-D8BE-4F7B-A7BE-C46967B64483}"/>
              </a:ext>
            </a:extLst>
          </p:cNvPr>
          <p:cNvSpPr>
            <a:spLocks noGrp="1"/>
          </p:cNvSpPr>
          <p:nvPr>
            <p:ph type="dt" sz="half" idx="10"/>
          </p:nvPr>
        </p:nvSpPr>
        <p:spPr/>
        <p:txBody>
          <a:bodyPr/>
          <a:lstStyle/>
          <a:p>
            <a:pPr defTabSz="1219170" eaLnBrk="0" fontAlgn="base" hangingPunct="0">
              <a:spcBef>
                <a:spcPct val="0"/>
              </a:spcBef>
              <a:spcAft>
                <a:spcPct val="0"/>
              </a:spcAft>
              <a:defRPr/>
            </a:pPr>
            <a:fld id="{3153E263-0526-4B5A-A7FF-8F235CE96A81}"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6" name="Нижний колонтитул 5">
            <a:extLst>
              <a:ext uri="{FF2B5EF4-FFF2-40B4-BE49-F238E27FC236}">
                <a16:creationId xmlns:a16="http://schemas.microsoft.com/office/drawing/2014/main" id="{22B2BAC5-371D-46BD-B674-49E9A670CF86}"/>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7" name="Номер слайда 6">
            <a:extLst>
              <a:ext uri="{FF2B5EF4-FFF2-40B4-BE49-F238E27FC236}">
                <a16:creationId xmlns:a16="http://schemas.microsoft.com/office/drawing/2014/main" id="{AEAC86F9-CCD8-4EB8-92B2-070A13CF97C0}"/>
              </a:ext>
            </a:extLst>
          </p:cNvPr>
          <p:cNvSpPr>
            <a:spLocks noGrp="1"/>
          </p:cNvSpPr>
          <p:nvPr>
            <p:ph type="sldNum" sz="quarter" idx="12"/>
          </p:nvPr>
        </p:nvSpPr>
        <p:spPr/>
        <p:txBody>
          <a:bodyPr/>
          <a:lstStyle/>
          <a:p>
            <a:pPr defTabSz="1219170" eaLnBrk="0" fontAlgn="base" hangingPunct="0">
              <a:spcBef>
                <a:spcPct val="0"/>
              </a:spcBef>
              <a:spcAft>
                <a:spcPct val="0"/>
              </a:spcAft>
              <a:defRPr/>
            </a:pPr>
            <a:fld id="{B4236BC7-62C2-4BBE-9619-36CCE68C684C}"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4083768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604E53-D8AA-4A89-A276-824746DA137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8267A04-9586-4699-83EB-FA59CA1ACC18}"/>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ru-RU"/>
              <a:t>Вставка рисунка</a:t>
            </a:r>
          </a:p>
        </p:txBody>
      </p:sp>
      <p:sp>
        <p:nvSpPr>
          <p:cNvPr id="4" name="Текст 3">
            <a:extLst>
              <a:ext uri="{FF2B5EF4-FFF2-40B4-BE49-F238E27FC236}">
                <a16:creationId xmlns:a16="http://schemas.microsoft.com/office/drawing/2014/main" id="{FB322BFF-7E04-441C-890F-762A5B10A7C1}"/>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4DDAC2C-D1D1-41AF-9258-ED981458C321}"/>
              </a:ext>
            </a:extLst>
          </p:cNvPr>
          <p:cNvSpPr>
            <a:spLocks noGrp="1"/>
          </p:cNvSpPr>
          <p:nvPr>
            <p:ph type="dt" sz="half" idx="10"/>
          </p:nvPr>
        </p:nvSpPr>
        <p:spPr/>
        <p:txBody>
          <a:bodyPr/>
          <a:lstStyle/>
          <a:p>
            <a:pPr defTabSz="1219170" eaLnBrk="0" fontAlgn="base" hangingPunct="0">
              <a:spcBef>
                <a:spcPct val="0"/>
              </a:spcBef>
              <a:spcAft>
                <a:spcPct val="0"/>
              </a:spcAft>
              <a:defRPr/>
            </a:pPr>
            <a:fld id="{1CCAE4CE-EDC0-4EEE-8C4F-715AF26D8FD3}"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6" name="Нижний колонтитул 5">
            <a:extLst>
              <a:ext uri="{FF2B5EF4-FFF2-40B4-BE49-F238E27FC236}">
                <a16:creationId xmlns:a16="http://schemas.microsoft.com/office/drawing/2014/main" id="{1B1FACD6-3AF7-4C97-89C2-5F9E6FAA1F74}"/>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7" name="Номер слайда 6">
            <a:extLst>
              <a:ext uri="{FF2B5EF4-FFF2-40B4-BE49-F238E27FC236}">
                <a16:creationId xmlns:a16="http://schemas.microsoft.com/office/drawing/2014/main" id="{3856DC3A-2EFF-402B-BA27-29BBCC0B50E9}"/>
              </a:ext>
            </a:extLst>
          </p:cNvPr>
          <p:cNvSpPr>
            <a:spLocks noGrp="1"/>
          </p:cNvSpPr>
          <p:nvPr>
            <p:ph type="sldNum" sz="quarter" idx="12"/>
          </p:nvPr>
        </p:nvSpPr>
        <p:spPr/>
        <p:txBody>
          <a:bodyPr/>
          <a:lstStyle/>
          <a:p>
            <a:pPr defTabSz="1219170" eaLnBrk="0" fontAlgn="base" hangingPunct="0">
              <a:spcBef>
                <a:spcPct val="0"/>
              </a:spcBef>
              <a:spcAft>
                <a:spcPct val="0"/>
              </a:spcAft>
              <a:defRPr/>
            </a:pPr>
            <a:fld id="{9EED9F1D-FF3B-44EC-929D-73451D3FF7BA}"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903233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8BE46D-8B76-4DED-9454-EF413B9FA99B}"/>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7F04931-D0A5-4A4C-977E-1B980381B95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0725B21-AA42-4DA6-9266-8BF5DA1579AA}"/>
              </a:ext>
            </a:extLst>
          </p:cNvPr>
          <p:cNvSpPr>
            <a:spLocks noGrp="1"/>
          </p:cNvSpPr>
          <p:nvPr>
            <p:ph type="dt" sz="half" idx="10"/>
          </p:nvPr>
        </p:nvSpPr>
        <p:spPr/>
        <p:txBody>
          <a:bodyPr/>
          <a:lstStyle/>
          <a:p>
            <a:pPr defTabSz="1219170" eaLnBrk="0" fontAlgn="base" hangingPunct="0">
              <a:spcBef>
                <a:spcPct val="0"/>
              </a:spcBef>
              <a:spcAft>
                <a:spcPct val="0"/>
              </a:spcAft>
              <a:defRPr/>
            </a:pPr>
            <a:fld id="{78718CBB-D809-4105-AFA2-C0D60B7329D1}"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5" name="Нижний колонтитул 4">
            <a:extLst>
              <a:ext uri="{FF2B5EF4-FFF2-40B4-BE49-F238E27FC236}">
                <a16:creationId xmlns:a16="http://schemas.microsoft.com/office/drawing/2014/main" id="{BCD05F52-4959-4FE8-8A7F-F829E1234E1E}"/>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6" name="Номер слайда 5">
            <a:extLst>
              <a:ext uri="{FF2B5EF4-FFF2-40B4-BE49-F238E27FC236}">
                <a16:creationId xmlns:a16="http://schemas.microsoft.com/office/drawing/2014/main" id="{2E7EADDC-1831-48E4-AAE2-12198E8F2ED7}"/>
              </a:ext>
            </a:extLst>
          </p:cNvPr>
          <p:cNvSpPr>
            <a:spLocks noGrp="1"/>
          </p:cNvSpPr>
          <p:nvPr>
            <p:ph type="sldNum" sz="quarter" idx="12"/>
          </p:nvPr>
        </p:nvSpPr>
        <p:spPr/>
        <p:txBody>
          <a:bodyPr/>
          <a:lstStyle/>
          <a:p>
            <a:pPr defTabSz="1219170" eaLnBrk="0" fontAlgn="base" hangingPunct="0">
              <a:spcBef>
                <a:spcPct val="0"/>
              </a:spcBef>
              <a:spcAft>
                <a:spcPct val="0"/>
              </a:spcAft>
              <a:defRPr/>
            </a:pPr>
            <a:fld id="{3D411B46-3411-42F1-9B48-EA1D5B1369F6}"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721827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F6CEFB3-EA3B-477D-B6D8-A20DBBE53110}"/>
              </a:ext>
            </a:extLst>
          </p:cNvPr>
          <p:cNvSpPr>
            <a:spLocks noGrp="1"/>
          </p:cNvSpPr>
          <p:nvPr>
            <p:ph type="title" orient="vert"/>
          </p:nvPr>
        </p:nvSpPr>
        <p:spPr>
          <a:xfrm>
            <a:off x="8724901" y="365126"/>
            <a:ext cx="2628900" cy="5811839"/>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28BBDC1-752A-452A-AA46-7A765A76167A}"/>
              </a:ext>
            </a:extLst>
          </p:cNvPr>
          <p:cNvSpPr>
            <a:spLocks noGrp="1"/>
          </p:cNvSpPr>
          <p:nvPr>
            <p:ph type="body" orient="vert" idx="1"/>
          </p:nvPr>
        </p:nvSpPr>
        <p:spPr>
          <a:xfrm>
            <a:off x="838201" y="365126"/>
            <a:ext cx="7734300" cy="581183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5764F02-3EBC-4337-B2E8-D4467316C255}"/>
              </a:ext>
            </a:extLst>
          </p:cNvPr>
          <p:cNvSpPr>
            <a:spLocks noGrp="1"/>
          </p:cNvSpPr>
          <p:nvPr>
            <p:ph type="dt" sz="half" idx="10"/>
          </p:nvPr>
        </p:nvSpPr>
        <p:spPr/>
        <p:txBody>
          <a:bodyPr/>
          <a:lstStyle/>
          <a:p>
            <a:pPr defTabSz="1219170" eaLnBrk="0" fontAlgn="base" hangingPunct="0">
              <a:spcBef>
                <a:spcPct val="0"/>
              </a:spcBef>
              <a:spcAft>
                <a:spcPct val="0"/>
              </a:spcAft>
              <a:defRPr/>
            </a:pPr>
            <a:fld id="{1500448E-589A-48AE-8840-2E8F4FA18684}"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5" name="Нижний колонтитул 4">
            <a:extLst>
              <a:ext uri="{FF2B5EF4-FFF2-40B4-BE49-F238E27FC236}">
                <a16:creationId xmlns:a16="http://schemas.microsoft.com/office/drawing/2014/main" id="{989C6BB5-E03B-4506-81E8-5B86E4B94B65}"/>
              </a:ext>
            </a:extLst>
          </p:cNvPr>
          <p:cNvSpPr>
            <a:spLocks noGrp="1"/>
          </p:cNvSpPr>
          <p:nvPr>
            <p:ph type="ftr" sz="quarter" idx="11"/>
          </p:nvPr>
        </p:nvSpPr>
        <p:spPr/>
        <p:txBody>
          <a:body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6" name="Номер слайда 5">
            <a:extLst>
              <a:ext uri="{FF2B5EF4-FFF2-40B4-BE49-F238E27FC236}">
                <a16:creationId xmlns:a16="http://schemas.microsoft.com/office/drawing/2014/main" id="{74CE5AEF-9B70-47DF-9570-A1ACD3284FF2}"/>
              </a:ext>
            </a:extLst>
          </p:cNvPr>
          <p:cNvSpPr>
            <a:spLocks noGrp="1"/>
          </p:cNvSpPr>
          <p:nvPr>
            <p:ph type="sldNum" sz="quarter" idx="12"/>
          </p:nvPr>
        </p:nvSpPr>
        <p:spPr/>
        <p:txBody>
          <a:bodyPr/>
          <a:lstStyle/>
          <a:p>
            <a:pPr defTabSz="1219170" eaLnBrk="0" fontAlgn="base" hangingPunct="0">
              <a:spcBef>
                <a:spcPct val="0"/>
              </a:spcBef>
              <a:spcAft>
                <a:spcPct val="0"/>
              </a:spcAft>
              <a:defRPr/>
            </a:pPr>
            <a:fld id="{5F4307B1-BB7D-484F-8B09-533B9F2417CF}"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671313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4430" y="1507867"/>
            <a:ext cx="10943167" cy="4454788"/>
          </a:xfrm>
        </p:spPr>
        <p:txBody>
          <a:bodyPr/>
          <a:lstStyle>
            <a:lvl1pPr>
              <a:spcAft>
                <a:spcPts val="451"/>
              </a:spcAft>
              <a:defRPr/>
            </a:lvl1pPr>
            <a:lvl2pPr>
              <a:spcAft>
                <a:spcPts val="451"/>
              </a:spcAft>
              <a:defRPr/>
            </a:lvl2pPr>
            <a:lvl3pPr>
              <a:spcAft>
                <a:spcPts val="451"/>
              </a:spcAft>
              <a:defRPr/>
            </a:lvl3pPr>
            <a:lvl4pPr>
              <a:spcAft>
                <a:spcPts val="451"/>
              </a:spcAft>
              <a:defRPr/>
            </a:lvl4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p:txBody>
      </p:sp>
      <p:sp>
        <p:nvSpPr>
          <p:cNvPr id="8" name="Text Placeholder 7"/>
          <p:cNvSpPr>
            <a:spLocks noGrp="1"/>
          </p:cNvSpPr>
          <p:nvPr>
            <p:ph type="body" sz="quarter" idx="10"/>
          </p:nvPr>
        </p:nvSpPr>
        <p:spPr>
          <a:xfrm>
            <a:off x="624430" y="6019808"/>
            <a:ext cx="10943167" cy="504825"/>
          </a:xfrm>
        </p:spPr>
        <p:txBody>
          <a:bodyPr anchor="b">
            <a:normAutofit/>
          </a:bodyPr>
          <a:lstStyle>
            <a:lvl1pPr marL="0" indent="0">
              <a:spcAft>
                <a:spcPts val="0"/>
              </a:spcAft>
              <a:buNone/>
              <a:defRPr sz="675" baseline="0"/>
            </a:lvl1pPr>
            <a:lvl2pPr marL="342875" indent="0">
              <a:buNone/>
              <a:defRPr/>
            </a:lvl2pPr>
            <a:lvl3pPr marL="685750" indent="0">
              <a:buNone/>
              <a:defRPr/>
            </a:lvl3pPr>
            <a:lvl4pPr marL="1028624" indent="0">
              <a:buNone/>
              <a:defRPr/>
            </a:lvl4pPr>
          </a:lstStyle>
          <a:p>
            <a:pPr lvl="0"/>
            <a:r>
              <a:rPr lang="ru-RU"/>
              <a:t>Образец текста</a:t>
            </a:r>
          </a:p>
        </p:txBody>
      </p:sp>
      <p:sp>
        <p:nvSpPr>
          <p:cNvPr id="5" name="TextBox 4">
            <a:extLst>
              <a:ext uri="{FF2B5EF4-FFF2-40B4-BE49-F238E27FC236}">
                <a16:creationId xmlns:a16="http://schemas.microsoft.com/office/drawing/2014/main" id="{D10C6B4B-747B-4D41-8103-11CAF5715B3D}"/>
              </a:ext>
            </a:extLst>
          </p:cNvPr>
          <p:cNvSpPr txBox="1"/>
          <p:nvPr/>
        </p:nvSpPr>
        <p:spPr>
          <a:xfrm>
            <a:off x="0" y="1"/>
            <a:ext cx="12192000" cy="1477328"/>
          </a:xfrm>
          <a:prstGeom prst="rect">
            <a:avLst/>
          </a:prstGeom>
          <a:solidFill>
            <a:srgbClr val="F2F2F2"/>
          </a:solidFill>
        </p:spPr>
        <p:txBody>
          <a:bodyPr wrap="square" rtlCol="0">
            <a:spAutoFit/>
          </a:bodyPr>
          <a:lstStyle/>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endPar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endParaRPr>
          </a:p>
          <a:p>
            <a:pPr algn="ctr"/>
            <a:r>
              <a:rPr lang="ru-RU" sz="1800" dirty="0">
                <a:solidFill>
                  <a:srgbClr val="3762A6"/>
                </a:solidFill>
                <a:latin typeface="Tahoma" panose="020B0604030504040204" pitchFamily="34" charset="0"/>
                <a:ea typeface="Tahoma" panose="020B0604030504040204" pitchFamily="34" charset="0"/>
                <a:cs typeface="Tahoma" panose="020B0604030504040204" pitchFamily="34" charset="0"/>
              </a:rPr>
              <a:t> </a:t>
            </a:r>
          </a:p>
        </p:txBody>
      </p:sp>
      <p:pic>
        <p:nvPicPr>
          <p:cNvPr id="6" name="Рисунок 5">
            <a:extLst>
              <a:ext uri="{FF2B5EF4-FFF2-40B4-BE49-F238E27FC236}">
                <a16:creationId xmlns:a16="http://schemas.microsoft.com/office/drawing/2014/main" id="{EFAAD896-D94D-4CAB-89A0-6EA6E89E9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273" y="39338"/>
            <a:ext cx="2075543" cy="1398673"/>
          </a:xfrm>
          <a:prstGeom prst="rect">
            <a:avLst/>
          </a:prstGeom>
        </p:spPr>
      </p:pic>
      <p:sp>
        <p:nvSpPr>
          <p:cNvPr id="7" name="Прямоугольник 6">
            <a:extLst>
              <a:ext uri="{FF2B5EF4-FFF2-40B4-BE49-F238E27FC236}">
                <a16:creationId xmlns:a16="http://schemas.microsoft.com/office/drawing/2014/main" id="{4E77FCF4-B8E7-4F39-BDFE-E96CEC1D6258}"/>
              </a:ext>
            </a:extLst>
          </p:cNvPr>
          <p:cNvSpPr/>
          <p:nvPr/>
        </p:nvSpPr>
        <p:spPr>
          <a:xfrm>
            <a:off x="0" y="5949949"/>
            <a:ext cx="12192000" cy="9080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9" name="Заголовок 1">
            <a:extLst>
              <a:ext uri="{FF2B5EF4-FFF2-40B4-BE49-F238E27FC236}">
                <a16:creationId xmlns:a16="http://schemas.microsoft.com/office/drawing/2014/main" id="{C1D50087-C0E7-47BB-8565-2D7F7A648D19}"/>
              </a:ext>
            </a:extLst>
          </p:cNvPr>
          <p:cNvSpPr txBox="1">
            <a:spLocks/>
          </p:cNvSpPr>
          <p:nvPr/>
        </p:nvSpPr>
        <p:spPr>
          <a:xfrm>
            <a:off x="2033954" y="438310"/>
            <a:ext cx="9319847" cy="7383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rgbClr val="3762A6"/>
                </a:solidFill>
                <a:latin typeface="Trebuchet MS" panose="020B0603020202020204" pitchFamily="34" charset="0"/>
                <a:ea typeface="+mj-ea"/>
                <a:cs typeface="Arial" panose="020B0604020202020204" pitchFamily="34" charset="0"/>
              </a:defRPr>
            </a:lvl1pPr>
          </a:lstStyle>
          <a:p>
            <a:r>
              <a:rPr lang="ru-RU" sz="4400" dirty="0"/>
              <a:t>Образец заголовка</a:t>
            </a:r>
          </a:p>
        </p:txBody>
      </p:sp>
    </p:spTree>
    <p:extLst>
      <p:ext uri="{BB962C8B-B14F-4D97-AF65-F5344CB8AC3E}">
        <p14:creationId xmlns:p14="http://schemas.microsoft.com/office/powerpoint/2010/main" val="4267975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ver Slide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5231904" y="3525012"/>
            <a:ext cx="6960096" cy="1440160"/>
          </a:xfrm>
          <a:prstGeom prst="rect">
            <a:avLst/>
          </a:prstGeom>
        </p:spPr>
        <p:txBody>
          <a:bodyPr anchor="ctr"/>
          <a:lstStyle>
            <a:lvl1pPr marL="0" indent="0" algn="l">
              <a:lnSpc>
                <a:spcPct val="100000"/>
              </a:lnSpc>
              <a:buNone/>
              <a:defRPr sz="4800" b="1" baseline="0">
                <a:solidFill>
                  <a:schemeClr val="tx1">
                    <a:lumMod val="75000"/>
                    <a:lumOff val="25000"/>
                  </a:schemeClr>
                </a:solidFill>
                <a:latin typeface="+mj-lt"/>
                <a:cs typeface="Arial" pitchFamily="34" charset="0"/>
              </a:defRPr>
            </a:lvl1pPr>
          </a:lstStyle>
          <a:p>
            <a:pPr lvl="0"/>
            <a:r>
              <a:rPr lang="en-US" altLang="ko-KR" sz="4800"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5231904" y="4965171"/>
            <a:ext cx="6959899" cy="672075"/>
          </a:xfrm>
          <a:prstGeom prst="rect">
            <a:avLst/>
          </a:prstGeom>
        </p:spPr>
        <p:txBody>
          <a:bodyPr anchor="ctr"/>
          <a:lstStyle>
            <a:lvl1pPr marL="0" indent="0" algn="l">
              <a:lnSpc>
                <a:spcPct val="100000"/>
              </a:lnSpc>
              <a:buNone/>
              <a:defRPr sz="1867" b="0" baseline="0">
                <a:solidFill>
                  <a:schemeClr val="tx1">
                    <a:lumMod val="75000"/>
                    <a:lumOff val="25000"/>
                  </a:schemeClr>
                </a:solidFill>
                <a:latin typeface="+mn-lt"/>
                <a:cs typeface="Arial" pitchFamily="34" charset="0"/>
              </a:defRPr>
            </a:lvl1pPr>
          </a:lstStyle>
          <a:p>
            <a:pPr lvl="0"/>
            <a:r>
              <a:rPr lang="en-US" altLang="ko-KR" dirty="0"/>
              <a:t>INSTERT THE TITLE OF YOUR </a:t>
            </a:r>
          </a:p>
          <a:p>
            <a:pPr lvl="0"/>
            <a:r>
              <a:rPr lang="en-US" altLang="ko-KR" dirty="0"/>
              <a:t>PRESENTATION HERE</a:t>
            </a:r>
            <a:endParaRPr lang="ko-KR" altLang="en-US" dirty="0"/>
          </a:p>
        </p:txBody>
      </p:sp>
    </p:spTree>
    <p:extLst>
      <p:ext uri="{BB962C8B-B14F-4D97-AF65-F5344CB8AC3E}">
        <p14:creationId xmlns:p14="http://schemas.microsoft.com/office/powerpoint/2010/main" val="865924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64638"/>
            <a:ext cx="12192000" cy="768085"/>
          </a:xfrm>
          <a:prstGeom prst="rect">
            <a:avLst/>
          </a:prstGeom>
        </p:spPr>
        <p:txBody>
          <a:bodyPr anchor="ctr"/>
          <a:lstStyle>
            <a:lvl1pPr marL="0" indent="0" algn="ctr">
              <a:buNone/>
              <a:defRPr sz="48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932723"/>
            <a:ext cx="12192000" cy="384043"/>
          </a:xfrm>
          <a:prstGeom prst="rect">
            <a:avLst/>
          </a:prstGeom>
        </p:spPr>
        <p:txBody>
          <a:bodyPr anchor="ctr"/>
          <a:lstStyle>
            <a:lvl1pPr marL="0" indent="0" algn="ctr">
              <a:buNone/>
              <a:defRPr sz="1867"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3259634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Basic Layout">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0" y="0"/>
            <a:ext cx="4079776" cy="29280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
        <p:nvSpPr>
          <p:cNvPr id="6" name="Picture Placeholder 2"/>
          <p:cNvSpPr>
            <a:spLocks noGrp="1"/>
          </p:cNvSpPr>
          <p:nvPr>
            <p:ph type="pic" idx="14" hasCustomPrompt="1"/>
          </p:nvPr>
        </p:nvSpPr>
        <p:spPr>
          <a:xfrm>
            <a:off x="8112000" y="3930000"/>
            <a:ext cx="4080000" cy="292800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Tree>
    <p:extLst>
      <p:ext uri="{BB962C8B-B14F-4D97-AF65-F5344CB8AC3E}">
        <p14:creationId xmlns:p14="http://schemas.microsoft.com/office/powerpoint/2010/main" val="4092265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cSld name="1_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defTabSz="1219170" eaLnBrk="0" fontAlgn="base" hangingPunct="0">
              <a:spcBef>
                <a:spcPct val="0"/>
              </a:spcBef>
              <a:spcAft>
                <a:spcPct val="0"/>
              </a:spcAft>
              <a:defRPr/>
            </a:pPr>
            <a:fld id="{722982FB-BC54-4393-8EF3-CCDF17CB75BA}"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4" name="Нижний колонтитул 4"/>
          <p:cNvSpPr>
            <a:spLocks noGrp="1"/>
          </p:cNvSpPr>
          <p:nvPr>
            <p:ph type="ftr" sz="quarter" idx="11"/>
          </p:nvPr>
        </p:nvSpPr>
        <p:spPr/>
        <p:txBody>
          <a:bodyPr/>
          <a:lstStyle>
            <a:lvl1pPr>
              <a:defRPr/>
            </a:lvl1p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5" name="Номер слайда 5"/>
          <p:cNvSpPr>
            <a:spLocks noGrp="1"/>
          </p:cNvSpPr>
          <p:nvPr>
            <p:ph type="sldNum" sz="quarter" idx="12"/>
          </p:nvPr>
        </p:nvSpPr>
        <p:spPr/>
        <p:txBody>
          <a:bodyPr/>
          <a:lstStyle>
            <a:lvl1pPr>
              <a:defRPr/>
            </a:lvl1pPr>
          </a:lstStyle>
          <a:p>
            <a:pPr defTabSz="1219170" eaLnBrk="0" fontAlgn="base" hangingPunct="0">
              <a:spcBef>
                <a:spcPct val="0"/>
              </a:spcBef>
              <a:spcAft>
                <a:spcPct val="0"/>
              </a:spcAft>
              <a:defRPr/>
            </a:pPr>
            <a:fld id="{6762E8B6-5300-47B2-AB9B-9C7AD2308870}"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466917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cSld name="1_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defTabSz="1219170" eaLnBrk="0" fontAlgn="base" hangingPunct="0">
              <a:spcBef>
                <a:spcPct val="0"/>
              </a:spcBef>
              <a:spcAft>
                <a:spcPct val="0"/>
              </a:spcAft>
              <a:defRPr/>
            </a:pPr>
            <a:fld id="{B65A2C04-F4AA-44F1-900A-A7AB132B1253}" type="datetimeFigureOut">
              <a:rPr lang="ru-RU" sz="1600" smtClean="0">
                <a:solidFill>
                  <a:prstClr val="black">
                    <a:tint val="75000"/>
                  </a:prstClr>
                </a:solidFill>
                <a:latin typeface="Arial" charset="0"/>
                <a:cs typeface="Arial" charset="0"/>
              </a:rPr>
              <a:pPr defTabSz="1219170" eaLnBrk="0" fontAlgn="base" hangingPunct="0">
                <a:spcBef>
                  <a:spcPct val="0"/>
                </a:spcBef>
                <a:spcAft>
                  <a:spcPct val="0"/>
                </a:spcAft>
                <a:defRPr/>
              </a:pPr>
              <a:t>ср 19.08.2026</a:t>
            </a:fld>
            <a:endParaRPr lang="ru-RU" sz="1600">
              <a:solidFill>
                <a:prstClr val="black">
                  <a:tint val="75000"/>
                </a:prstClr>
              </a:solidFill>
              <a:latin typeface="Arial" charset="0"/>
              <a:cs typeface="Arial" charset="0"/>
            </a:endParaRPr>
          </a:p>
        </p:txBody>
      </p:sp>
      <p:sp>
        <p:nvSpPr>
          <p:cNvPr id="3" name="Нижний колонтитул 4"/>
          <p:cNvSpPr>
            <a:spLocks noGrp="1"/>
          </p:cNvSpPr>
          <p:nvPr>
            <p:ph type="ftr" sz="quarter" idx="11"/>
          </p:nvPr>
        </p:nvSpPr>
        <p:spPr/>
        <p:txBody>
          <a:bodyPr/>
          <a:lstStyle>
            <a:lvl1pPr>
              <a:defRPr/>
            </a:lvl1pPr>
          </a:lstStyle>
          <a:p>
            <a:pPr defTabSz="1219170" eaLnBrk="0" fontAlgn="base" hangingPunct="0">
              <a:spcBef>
                <a:spcPct val="0"/>
              </a:spcBef>
              <a:spcAft>
                <a:spcPct val="0"/>
              </a:spcAft>
              <a:defRPr/>
            </a:pPr>
            <a:endParaRPr lang="ru-RU" sz="1600">
              <a:solidFill>
                <a:prstClr val="black">
                  <a:tint val="75000"/>
                </a:prstClr>
              </a:solidFill>
              <a:latin typeface="Arial" charset="0"/>
              <a:cs typeface="Arial" charset="0"/>
            </a:endParaRPr>
          </a:p>
        </p:txBody>
      </p:sp>
      <p:sp>
        <p:nvSpPr>
          <p:cNvPr id="4" name="Номер слайда 5"/>
          <p:cNvSpPr>
            <a:spLocks noGrp="1"/>
          </p:cNvSpPr>
          <p:nvPr>
            <p:ph type="sldNum" sz="quarter" idx="12"/>
          </p:nvPr>
        </p:nvSpPr>
        <p:spPr/>
        <p:txBody>
          <a:bodyPr/>
          <a:lstStyle>
            <a:lvl1pPr>
              <a:defRPr/>
            </a:lvl1pPr>
          </a:lstStyle>
          <a:p>
            <a:pPr defTabSz="1219170" eaLnBrk="0" fontAlgn="base" hangingPunct="0">
              <a:spcBef>
                <a:spcPct val="0"/>
              </a:spcBef>
              <a:spcAft>
                <a:spcPct val="0"/>
              </a:spcAft>
              <a:defRPr/>
            </a:pPr>
            <a:fld id="{0C24B4D7-A668-4BF8-84EF-4AEFADC9BE6C}"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2330871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End Slide Layout">
    <p:spTree>
      <p:nvGrpSpPr>
        <p:cNvPr id="1" name=""/>
        <p:cNvGrpSpPr/>
        <p:nvPr/>
      </p:nvGrpSpPr>
      <p:grpSpPr>
        <a:xfrm>
          <a:off x="0" y="0"/>
          <a:ext cx="0" cy="0"/>
          <a:chOff x="0" y="0"/>
          <a:chExt cx="0" cy="0"/>
        </a:xfrm>
      </p:grpSpPr>
      <p:pic>
        <p:nvPicPr>
          <p:cNvPr id="18"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1707971">
            <a:off x="3831910" y="208364"/>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4527839">
            <a:off x="4007280" y="4591521"/>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414606">
            <a:off x="2623864" y="2922816"/>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4162721" flipH="1">
            <a:off x="2814344" y="1073461"/>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864253" flipH="1">
            <a:off x="5246112" y="190231"/>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20164798">
            <a:off x="7490941" y="3179621"/>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17274931">
            <a:off x="7284210" y="981533"/>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729549">
            <a:off x="6384033" y="4494287"/>
            <a:ext cx="2116161" cy="201932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userDrawn="1"/>
        </p:nvGrpSpPr>
        <p:grpSpPr>
          <a:xfrm>
            <a:off x="3006107" y="331184"/>
            <a:ext cx="6179787" cy="6195632"/>
            <a:chOff x="1115616" y="1275607"/>
            <a:chExt cx="2585656" cy="2592286"/>
          </a:xfrm>
        </p:grpSpPr>
        <p:pic>
          <p:nvPicPr>
            <p:cNvPr id="5" name="Picture 2" descr="E:\002-KIMS BUSINESS\007-02-Googleslidesppt\02-GSppt-Contents-Kim\20170215\03-abs\item01-png.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15616" y="1275607"/>
              <a:ext cx="2585656" cy="259228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userDrawn="1"/>
          </p:nvSpPr>
          <p:spPr>
            <a:xfrm>
              <a:off x="1595313" y="1758619"/>
              <a:ext cx="1626263" cy="1626264"/>
            </a:xfrm>
            <a:prstGeom prst="ellipse">
              <a:avLst/>
            </a:prstGeom>
            <a:solidFill>
              <a:schemeClr val="bg1"/>
            </a:solidFill>
            <a:ln>
              <a:noFill/>
            </a:ln>
            <a:effectLst>
              <a:innerShdw blurRad="63500" dist="38100" dir="18900000">
                <a:prstClr val="black">
                  <a:alpha val="2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mn-lt"/>
              </a:endParaRPr>
            </a:p>
          </p:txBody>
        </p:sp>
      </p:grpSp>
      <p:sp>
        <p:nvSpPr>
          <p:cNvPr id="10" name="Text Placeholder 9"/>
          <p:cNvSpPr>
            <a:spLocks noGrp="1"/>
          </p:cNvSpPr>
          <p:nvPr>
            <p:ph type="body" sz="quarter" idx="10" hasCustomPrompt="1"/>
          </p:nvPr>
        </p:nvSpPr>
        <p:spPr>
          <a:xfrm>
            <a:off x="4271798" y="2802137"/>
            <a:ext cx="3648404" cy="768084"/>
          </a:xfrm>
          <a:prstGeom prst="rect">
            <a:avLst/>
          </a:prstGeom>
        </p:spPr>
        <p:txBody>
          <a:bodyPr anchor="ctr"/>
          <a:lstStyle>
            <a:lvl1pPr marL="0" indent="0" algn="ctr">
              <a:buNone/>
              <a:defRPr sz="4800" b="1"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4271601" y="3570221"/>
            <a:ext cx="3648404" cy="576064"/>
          </a:xfrm>
          <a:prstGeom prst="rect">
            <a:avLst/>
          </a:prstGeom>
        </p:spPr>
        <p:txBody>
          <a:bodyPr anchor="ctr"/>
          <a:lstStyle>
            <a:lvl1pPr marL="0" indent="0" algn="ctr">
              <a:buNone/>
              <a:defRPr sz="1867" b="0" baseline="0">
                <a:solidFill>
                  <a:schemeClr val="tx1">
                    <a:lumMod val="75000"/>
                    <a:lumOff val="25000"/>
                  </a:schemeClr>
                </a:solidFill>
                <a:latin typeface="+mn-lt"/>
                <a:cs typeface="Arial" pitchFamily="34" charset="0"/>
              </a:defRPr>
            </a:lvl1pPr>
          </a:lstStyle>
          <a:p>
            <a:pPr lvl="0"/>
            <a:r>
              <a:rPr lang="en-US" altLang="ko-KR" dirty="0"/>
              <a:t>Insert the title</a:t>
            </a:r>
          </a:p>
          <a:p>
            <a:pPr lvl="0"/>
            <a:r>
              <a:rPr lang="en-US" altLang="ko-KR" dirty="0"/>
              <a:t>of your subtitle Here</a:t>
            </a:r>
          </a:p>
        </p:txBody>
      </p:sp>
      <p:pic>
        <p:nvPicPr>
          <p:cNvPr id="2050" name="Picture 2" descr="E:\002-KIMS BUSINESS\007-02-Googleslidesppt\02-GSppt-Contents-Kim\20170215\03-abs\item03-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30480"/>
            <a:ext cx="2116161" cy="201932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002-KIMS BUSINESS\007-02-Googleslidesppt\02-GSppt-Contents-Kim\20170215\03-abs\item02-png.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20469" y="4833056"/>
            <a:ext cx="1876544" cy="202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35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Титульный слайд">
    <p:spTree>
      <p:nvGrpSpPr>
        <p:cNvPr id="1" name=""/>
        <p:cNvGrpSpPr/>
        <p:nvPr/>
      </p:nvGrpSpPr>
      <p:grpSpPr>
        <a:xfrm>
          <a:off x="0" y="0"/>
          <a:ext cx="0" cy="0"/>
          <a:chOff x="0" y="0"/>
          <a:chExt cx="0" cy="0"/>
        </a:xfrm>
      </p:grpSpPr>
      <p:sp>
        <p:nvSpPr>
          <p:cNvPr id="5" name="TextBox 4"/>
          <p:cNvSpPr txBox="1"/>
          <p:nvPr userDrawn="1"/>
        </p:nvSpPr>
        <p:spPr>
          <a:xfrm>
            <a:off x="0" y="0"/>
            <a:ext cx="12192000" cy="1938992"/>
          </a:xfrm>
          <a:prstGeom prst="rect">
            <a:avLst/>
          </a:prstGeom>
          <a:solidFill>
            <a:schemeClr val="bg1">
              <a:lumMod val="95000"/>
            </a:schemeClr>
          </a:solidFill>
        </p:spPr>
        <p:txBody>
          <a:bodyPr>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6" name="Рисунок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3352" y="40217"/>
            <a:ext cx="2076449"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884726"/>
            <a:ext cx="10363200" cy="625249"/>
          </a:xfrm>
        </p:spPr>
        <p:txBody>
          <a:bodyPr anchor="b"/>
          <a:lstStyle>
            <a:lvl1pPr algn="ctr">
              <a:defRPr sz="4267"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ru-RU"/>
              <a:t>Образец заголовка</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32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ru-RU" dirty="0"/>
              <a:t>Образец подзаголовка</a:t>
            </a:r>
            <a:endParaRPr lang="en-US" dirty="0"/>
          </a:p>
        </p:txBody>
      </p:sp>
      <p:sp>
        <p:nvSpPr>
          <p:cNvPr id="13" name="Текст 12"/>
          <p:cNvSpPr>
            <a:spLocks noGrp="1"/>
          </p:cNvSpPr>
          <p:nvPr>
            <p:ph type="body" sz="quarter" idx="13"/>
          </p:nvPr>
        </p:nvSpPr>
        <p:spPr>
          <a:xfrm>
            <a:off x="2209800" y="352110"/>
            <a:ext cx="9144000" cy="943295"/>
          </a:xfrm>
        </p:spPr>
        <p:txBody>
          <a:bodyPr>
            <a:noAutofit/>
          </a:bodyPr>
          <a:lstStyle>
            <a:lvl1pPr marL="0" indent="0" algn="ctr">
              <a:buNone/>
              <a:defRPr sz="2400" b="0"/>
            </a:lvl1pPr>
          </a:lstStyle>
          <a:p>
            <a:pPr lvl="0"/>
            <a:r>
              <a:rPr lang="ru-RU"/>
              <a:t>Образец текста</a:t>
            </a:r>
          </a:p>
        </p:txBody>
      </p:sp>
      <p:sp>
        <p:nvSpPr>
          <p:cNvPr id="7" name="Date Placeholder 3"/>
          <p:cNvSpPr>
            <a:spLocks noGrp="1"/>
          </p:cNvSpPr>
          <p:nvPr>
            <p:ph type="dt" sz="half" idx="14"/>
          </p:nvPr>
        </p:nvSpPr>
        <p:spPr/>
        <p:txBody>
          <a:bodyPr/>
          <a:lstStyle>
            <a:lvl1pPr>
              <a:defRPr>
                <a:solidFill>
                  <a:prstClr val="black">
                    <a:tint val="75000"/>
                  </a:prstClr>
                </a:solidFill>
              </a:defRPr>
            </a:lvl1pPr>
          </a:lstStyle>
          <a:p>
            <a:pPr defTabSz="1219170" eaLnBrk="0" fontAlgn="base" hangingPunct="0">
              <a:spcBef>
                <a:spcPct val="0"/>
              </a:spcBef>
              <a:spcAft>
                <a:spcPct val="0"/>
              </a:spcAft>
              <a:defRPr/>
            </a:pPr>
            <a:fld id="{5AC941BD-9484-473D-9808-47232BDB6BB1}" type="datetimeFigureOut">
              <a:rPr lang="ru-RU" sz="1600" smtClean="0">
                <a:latin typeface="Arial" charset="0"/>
                <a:cs typeface="Arial" charset="0"/>
              </a:rPr>
              <a:pPr defTabSz="1219170" eaLnBrk="0" fontAlgn="base" hangingPunct="0">
                <a:spcBef>
                  <a:spcPct val="0"/>
                </a:spcBef>
                <a:spcAft>
                  <a:spcPct val="0"/>
                </a:spcAft>
                <a:defRPr/>
              </a:pPr>
              <a:t>ср 19.08.2026</a:t>
            </a:fld>
            <a:endParaRPr lang="ru-RU" sz="1600">
              <a:latin typeface="Arial" charset="0"/>
              <a:cs typeface="Arial" charset="0"/>
            </a:endParaRPr>
          </a:p>
        </p:txBody>
      </p:sp>
      <p:sp>
        <p:nvSpPr>
          <p:cNvPr id="8" name="Footer Placeholder 4"/>
          <p:cNvSpPr>
            <a:spLocks noGrp="1"/>
          </p:cNvSpPr>
          <p:nvPr>
            <p:ph type="ftr" sz="quarter" idx="15"/>
          </p:nvPr>
        </p:nvSpPr>
        <p:spPr/>
        <p:txBody>
          <a:bodyPr wrap="square" numCol="1" anchorCtr="0" compatLnSpc="1">
            <a:prstTxWarp prst="textNoShape">
              <a:avLst/>
            </a:prstTxWarp>
          </a:bodyPr>
          <a:lstStyle>
            <a:lvl1pPr>
              <a:defRPr>
                <a:solidFill>
                  <a:srgbClr val="FFFFFF"/>
                </a:solidFill>
                <a:latin typeface="Tahoma" pitchFamily="34" charset="0"/>
                <a:cs typeface="Tahoma" pitchFamily="34" charset="0"/>
              </a:defRPr>
            </a:lvl1pPr>
          </a:lstStyle>
          <a:p>
            <a:pPr defTabSz="1219170" eaLnBrk="0" fontAlgn="base" hangingPunct="0">
              <a:spcBef>
                <a:spcPct val="0"/>
              </a:spcBef>
              <a:spcAft>
                <a:spcPct val="0"/>
              </a:spcAft>
              <a:defRPr/>
            </a:pPr>
            <a:r>
              <a:rPr lang="ru-RU" altLang="ru-RU" sz="1600"/>
              <a:t>МОСКВА 2019</a:t>
            </a:r>
          </a:p>
        </p:txBody>
      </p:sp>
      <p:sp>
        <p:nvSpPr>
          <p:cNvPr id="9" name="Slide Number Placeholder 5"/>
          <p:cNvSpPr>
            <a:spLocks noGrp="1"/>
          </p:cNvSpPr>
          <p:nvPr>
            <p:ph type="sldNum" sz="quarter" idx="16"/>
          </p:nvPr>
        </p:nvSpPr>
        <p:spPr/>
        <p:txBody>
          <a:bodyPr/>
          <a:lstStyle>
            <a:lvl1pPr>
              <a:defRPr/>
            </a:lvl1pPr>
          </a:lstStyle>
          <a:p>
            <a:pPr defTabSz="1219170" eaLnBrk="0" fontAlgn="base" hangingPunct="0">
              <a:spcBef>
                <a:spcPct val="0"/>
              </a:spcBef>
              <a:spcAft>
                <a:spcPct val="0"/>
              </a:spcAft>
              <a:defRPr/>
            </a:pPr>
            <a:fld id="{6FD89553-FC3E-4FE6-8A66-88DE7D0F9098}"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916386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3_Титульный слайд">
    <p:spTree>
      <p:nvGrpSpPr>
        <p:cNvPr id="1" name=""/>
        <p:cNvGrpSpPr/>
        <p:nvPr/>
      </p:nvGrpSpPr>
      <p:grpSpPr>
        <a:xfrm>
          <a:off x="0" y="0"/>
          <a:ext cx="0" cy="0"/>
          <a:chOff x="0" y="0"/>
          <a:chExt cx="0" cy="0"/>
        </a:xfrm>
      </p:grpSpPr>
      <p:sp>
        <p:nvSpPr>
          <p:cNvPr id="5" name="TextBox 4"/>
          <p:cNvSpPr txBox="1"/>
          <p:nvPr userDrawn="1"/>
        </p:nvSpPr>
        <p:spPr>
          <a:xfrm>
            <a:off x="0" y="0"/>
            <a:ext cx="12192000" cy="1938992"/>
          </a:xfrm>
          <a:prstGeom prst="rect">
            <a:avLst/>
          </a:prstGeom>
          <a:solidFill>
            <a:schemeClr val="bg1">
              <a:lumMod val="95000"/>
            </a:schemeClr>
          </a:solidFill>
        </p:spPr>
        <p:txBody>
          <a:bodyPr>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6" name="Рисунок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3352" y="40217"/>
            <a:ext cx="2076449"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884726"/>
            <a:ext cx="10363200" cy="625249"/>
          </a:xfrm>
        </p:spPr>
        <p:txBody>
          <a:bodyPr anchor="b"/>
          <a:lstStyle>
            <a:lvl1pPr algn="ctr">
              <a:defRPr sz="4267"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ru-RU"/>
              <a:t>Образец заголовка</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32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ru-RU" dirty="0"/>
              <a:t>Образец подзаголовка</a:t>
            </a:r>
            <a:endParaRPr lang="en-US" dirty="0"/>
          </a:p>
        </p:txBody>
      </p:sp>
      <p:sp>
        <p:nvSpPr>
          <p:cNvPr id="13" name="Текст 12"/>
          <p:cNvSpPr>
            <a:spLocks noGrp="1"/>
          </p:cNvSpPr>
          <p:nvPr>
            <p:ph type="body" sz="quarter" idx="13"/>
          </p:nvPr>
        </p:nvSpPr>
        <p:spPr>
          <a:xfrm>
            <a:off x="2209800" y="352110"/>
            <a:ext cx="9144000" cy="943295"/>
          </a:xfrm>
        </p:spPr>
        <p:txBody>
          <a:bodyPr>
            <a:noAutofit/>
          </a:bodyPr>
          <a:lstStyle>
            <a:lvl1pPr marL="0" indent="0" algn="ctr">
              <a:buNone/>
              <a:defRPr sz="2400" b="0"/>
            </a:lvl1pPr>
          </a:lstStyle>
          <a:p>
            <a:pPr lvl="0"/>
            <a:r>
              <a:rPr lang="ru-RU"/>
              <a:t>Образец текста</a:t>
            </a:r>
          </a:p>
        </p:txBody>
      </p:sp>
      <p:sp>
        <p:nvSpPr>
          <p:cNvPr id="7" name="Date Placeholder 3"/>
          <p:cNvSpPr>
            <a:spLocks noGrp="1"/>
          </p:cNvSpPr>
          <p:nvPr>
            <p:ph type="dt" sz="half" idx="14"/>
          </p:nvPr>
        </p:nvSpPr>
        <p:spPr/>
        <p:txBody>
          <a:bodyPr/>
          <a:lstStyle>
            <a:lvl1pPr>
              <a:defRPr>
                <a:solidFill>
                  <a:prstClr val="black">
                    <a:tint val="75000"/>
                  </a:prstClr>
                </a:solidFill>
              </a:defRPr>
            </a:lvl1pPr>
          </a:lstStyle>
          <a:p>
            <a:pPr defTabSz="1219170" eaLnBrk="0" fontAlgn="base" hangingPunct="0">
              <a:spcBef>
                <a:spcPct val="0"/>
              </a:spcBef>
              <a:spcAft>
                <a:spcPct val="0"/>
              </a:spcAft>
              <a:defRPr/>
            </a:pPr>
            <a:fld id="{5AC941BD-9484-473D-9808-47232BDB6BB1}" type="datetimeFigureOut">
              <a:rPr lang="ru-RU" sz="1600" smtClean="0">
                <a:latin typeface="Arial" charset="0"/>
                <a:cs typeface="Arial" charset="0"/>
              </a:rPr>
              <a:pPr defTabSz="1219170" eaLnBrk="0" fontAlgn="base" hangingPunct="0">
                <a:spcBef>
                  <a:spcPct val="0"/>
                </a:spcBef>
                <a:spcAft>
                  <a:spcPct val="0"/>
                </a:spcAft>
                <a:defRPr/>
              </a:pPr>
              <a:t>ср 19.08.2026</a:t>
            </a:fld>
            <a:endParaRPr lang="ru-RU" sz="1600">
              <a:latin typeface="Arial" charset="0"/>
              <a:cs typeface="Arial" charset="0"/>
            </a:endParaRPr>
          </a:p>
        </p:txBody>
      </p:sp>
      <p:sp>
        <p:nvSpPr>
          <p:cNvPr id="8" name="Footer Placeholder 4"/>
          <p:cNvSpPr>
            <a:spLocks noGrp="1"/>
          </p:cNvSpPr>
          <p:nvPr>
            <p:ph type="ftr" sz="quarter" idx="15"/>
          </p:nvPr>
        </p:nvSpPr>
        <p:spPr/>
        <p:txBody>
          <a:bodyPr wrap="square" numCol="1" anchorCtr="0" compatLnSpc="1">
            <a:prstTxWarp prst="textNoShape">
              <a:avLst/>
            </a:prstTxWarp>
          </a:bodyPr>
          <a:lstStyle>
            <a:lvl1pPr>
              <a:defRPr>
                <a:solidFill>
                  <a:srgbClr val="FFFFFF"/>
                </a:solidFill>
                <a:latin typeface="Tahoma" pitchFamily="34" charset="0"/>
                <a:cs typeface="Tahoma" pitchFamily="34" charset="0"/>
              </a:defRPr>
            </a:lvl1pPr>
          </a:lstStyle>
          <a:p>
            <a:pPr defTabSz="1219170" eaLnBrk="0" fontAlgn="base" hangingPunct="0">
              <a:spcBef>
                <a:spcPct val="0"/>
              </a:spcBef>
              <a:spcAft>
                <a:spcPct val="0"/>
              </a:spcAft>
              <a:defRPr/>
            </a:pPr>
            <a:r>
              <a:rPr lang="ru-RU" altLang="ru-RU" sz="1600"/>
              <a:t>МОСКВА 2019</a:t>
            </a:r>
          </a:p>
        </p:txBody>
      </p:sp>
      <p:sp>
        <p:nvSpPr>
          <p:cNvPr id="9" name="Slide Number Placeholder 5"/>
          <p:cNvSpPr>
            <a:spLocks noGrp="1"/>
          </p:cNvSpPr>
          <p:nvPr>
            <p:ph type="sldNum" sz="quarter" idx="16"/>
          </p:nvPr>
        </p:nvSpPr>
        <p:spPr/>
        <p:txBody>
          <a:bodyPr/>
          <a:lstStyle>
            <a:lvl1pPr>
              <a:defRPr/>
            </a:lvl1pPr>
          </a:lstStyle>
          <a:p>
            <a:pPr defTabSz="1219170" eaLnBrk="0" fontAlgn="base" hangingPunct="0">
              <a:spcBef>
                <a:spcPct val="0"/>
              </a:spcBef>
              <a:spcAft>
                <a:spcPct val="0"/>
              </a:spcAft>
              <a:defRPr/>
            </a:pPr>
            <a:fld id="{6FD89553-FC3E-4FE6-8A66-88DE7D0F9098}"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1229470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4_Титульный слайд">
    <p:spTree>
      <p:nvGrpSpPr>
        <p:cNvPr id="1" name=""/>
        <p:cNvGrpSpPr/>
        <p:nvPr/>
      </p:nvGrpSpPr>
      <p:grpSpPr>
        <a:xfrm>
          <a:off x="0" y="0"/>
          <a:ext cx="0" cy="0"/>
          <a:chOff x="0" y="0"/>
          <a:chExt cx="0" cy="0"/>
        </a:xfrm>
      </p:grpSpPr>
      <p:sp>
        <p:nvSpPr>
          <p:cNvPr id="5" name="TextBox 4"/>
          <p:cNvSpPr txBox="1"/>
          <p:nvPr userDrawn="1"/>
        </p:nvSpPr>
        <p:spPr>
          <a:xfrm>
            <a:off x="0" y="0"/>
            <a:ext cx="12192000" cy="1938992"/>
          </a:xfrm>
          <a:prstGeom prst="rect">
            <a:avLst/>
          </a:prstGeom>
          <a:solidFill>
            <a:schemeClr val="bg1">
              <a:lumMod val="95000"/>
            </a:schemeClr>
          </a:solidFill>
        </p:spPr>
        <p:txBody>
          <a:bodyPr>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6" name="Рисунок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3352" y="40217"/>
            <a:ext cx="2076449"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884726"/>
            <a:ext cx="10363200" cy="625249"/>
          </a:xfrm>
        </p:spPr>
        <p:txBody>
          <a:bodyPr anchor="b"/>
          <a:lstStyle>
            <a:lvl1pPr algn="ctr">
              <a:defRPr sz="4267"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ru-RU"/>
              <a:t>Образец заголовка</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32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ru-RU" dirty="0"/>
              <a:t>Образец подзаголовка</a:t>
            </a:r>
            <a:endParaRPr lang="en-US" dirty="0"/>
          </a:p>
        </p:txBody>
      </p:sp>
      <p:sp>
        <p:nvSpPr>
          <p:cNvPr id="13" name="Текст 12"/>
          <p:cNvSpPr>
            <a:spLocks noGrp="1"/>
          </p:cNvSpPr>
          <p:nvPr>
            <p:ph type="body" sz="quarter" idx="13"/>
          </p:nvPr>
        </p:nvSpPr>
        <p:spPr>
          <a:xfrm>
            <a:off x="2209800" y="352110"/>
            <a:ext cx="9144000" cy="943295"/>
          </a:xfrm>
        </p:spPr>
        <p:txBody>
          <a:bodyPr>
            <a:noAutofit/>
          </a:bodyPr>
          <a:lstStyle>
            <a:lvl1pPr marL="0" indent="0" algn="ctr">
              <a:buNone/>
              <a:defRPr sz="2400" b="0"/>
            </a:lvl1pPr>
          </a:lstStyle>
          <a:p>
            <a:pPr lvl="0"/>
            <a:r>
              <a:rPr lang="ru-RU"/>
              <a:t>Образец текста</a:t>
            </a:r>
          </a:p>
        </p:txBody>
      </p:sp>
      <p:sp>
        <p:nvSpPr>
          <p:cNvPr id="7" name="Date Placeholder 3"/>
          <p:cNvSpPr>
            <a:spLocks noGrp="1"/>
          </p:cNvSpPr>
          <p:nvPr>
            <p:ph type="dt" sz="half" idx="14"/>
          </p:nvPr>
        </p:nvSpPr>
        <p:spPr/>
        <p:txBody>
          <a:bodyPr/>
          <a:lstStyle>
            <a:lvl1pPr>
              <a:defRPr>
                <a:solidFill>
                  <a:prstClr val="black">
                    <a:tint val="75000"/>
                  </a:prstClr>
                </a:solidFill>
              </a:defRPr>
            </a:lvl1pPr>
          </a:lstStyle>
          <a:p>
            <a:pPr defTabSz="1219170" eaLnBrk="0" fontAlgn="base" hangingPunct="0">
              <a:spcBef>
                <a:spcPct val="0"/>
              </a:spcBef>
              <a:spcAft>
                <a:spcPct val="0"/>
              </a:spcAft>
              <a:defRPr/>
            </a:pPr>
            <a:fld id="{5AC941BD-9484-473D-9808-47232BDB6BB1}" type="datetimeFigureOut">
              <a:rPr lang="ru-RU" sz="1600" smtClean="0">
                <a:latin typeface="Arial" charset="0"/>
                <a:cs typeface="Arial" charset="0"/>
              </a:rPr>
              <a:pPr defTabSz="1219170" eaLnBrk="0" fontAlgn="base" hangingPunct="0">
                <a:spcBef>
                  <a:spcPct val="0"/>
                </a:spcBef>
                <a:spcAft>
                  <a:spcPct val="0"/>
                </a:spcAft>
                <a:defRPr/>
              </a:pPr>
              <a:t>ср 19.08.2026</a:t>
            </a:fld>
            <a:endParaRPr lang="ru-RU" sz="1600">
              <a:latin typeface="Arial" charset="0"/>
              <a:cs typeface="Arial" charset="0"/>
            </a:endParaRPr>
          </a:p>
        </p:txBody>
      </p:sp>
      <p:sp>
        <p:nvSpPr>
          <p:cNvPr id="8" name="Footer Placeholder 4"/>
          <p:cNvSpPr>
            <a:spLocks noGrp="1"/>
          </p:cNvSpPr>
          <p:nvPr>
            <p:ph type="ftr" sz="quarter" idx="15"/>
          </p:nvPr>
        </p:nvSpPr>
        <p:spPr/>
        <p:txBody>
          <a:bodyPr wrap="square" numCol="1" anchorCtr="0" compatLnSpc="1">
            <a:prstTxWarp prst="textNoShape">
              <a:avLst/>
            </a:prstTxWarp>
          </a:bodyPr>
          <a:lstStyle>
            <a:lvl1pPr>
              <a:defRPr>
                <a:solidFill>
                  <a:srgbClr val="FFFFFF"/>
                </a:solidFill>
                <a:latin typeface="Tahoma" pitchFamily="34" charset="0"/>
                <a:cs typeface="Tahoma" pitchFamily="34" charset="0"/>
              </a:defRPr>
            </a:lvl1pPr>
          </a:lstStyle>
          <a:p>
            <a:pPr defTabSz="1219170" eaLnBrk="0" fontAlgn="base" hangingPunct="0">
              <a:spcBef>
                <a:spcPct val="0"/>
              </a:spcBef>
              <a:spcAft>
                <a:spcPct val="0"/>
              </a:spcAft>
              <a:defRPr/>
            </a:pPr>
            <a:r>
              <a:rPr lang="ru-RU" altLang="ru-RU" sz="1600"/>
              <a:t>МОСКВА 2019</a:t>
            </a:r>
          </a:p>
        </p:txBody>
      </p:sp>
      <p:sp>
        <p:nvSpPr>
          <p:cNvPr id="9" name="Slide Number Placeholder 5"/>
          <p:cNvSpPr>
            <a:spLocks noGrp="1"/>
          </p:cNvSpPr>
          <p:nvPr>
            <p:ph type="sldNum" sz="quarter" idx="16"/>
          </p:nvPr>
        </p:nvSpPr>
        <p:spPr/>
        <p:txBody>
          <a:bodyPr/>
          <a:lstStyle>
            <a:lvl1pPr>
              <a:defRPr/>
            </a:lvl1pPr>
          </a:lstStyle>
          <a:p>
            <a:pPr defTabSz="1219170" eaLnBrk="0" fontAlgn="base" hangingPunct="0">
              <a:spcBef>
                <a:spcPct val="0"/>
              </a:spcBef>
              <a:spcAft>
                <a:spcPct val="0"/>
              </a:spcAft>
              <a:defRPr/>
            </a:pPr>
            <a:fld id="{6FD89553-FC3E-4FE6-8A66-88DE7D0F9098}" type="slidenum">
              <a:rPr lang="ru-RU" altLang="ru-RU" sz="1600" smtClean="0">
                <a:solidFill>
                  <a:srgbClr val="898989"/>
                </a:solidFill>
                <a:latin typeface="Arial" panose="020B0604020202020204" pitchFamily="34" charset="0"/>
              </a:rPr>
              <a:pPr defTabSz="1219170" eaLnBrk="0" fontAlgn="base" hangingPunct="0">
                <a:spcBef>
                  <a:spcPct val="0"/>
                </a:spcBef>
                <a:spcAft>
                  <a:spcPct val="0"/>
                </a:spcAft>
                <a:defRPr/>
              </a:pPr>
              <a:t>‹#›</a:t>
            </a:fld>
            <a:endParaRPr lang="ru-RU" altLang="ru-RU" sz="1600">
              <a:solidFill>
                <a:srgbClr val="898989"/>
              </a:solidFill>
              <a:latin typeface="Arial" panose="020B0604020202020204" pitchFamily="34" charset="0"/>
            </a:endParaRPr>
          </a:p>
        </p:txBody>
      </p:sp>
    </p:spTree>
    <p:extLst>
      <p:ext uri="{BB962C8B-B14F-4D97-AF65-F5344CB8AC3E}">
        <p14:creationId xmlns:p14="http://schemas.microsoft.com/office/powerpoint/2010/main" val="4202746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A9A0F0-5A46-4910-B61E-85D736CD6A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7B68EB4-C5D9-4B17-8C0F-839B8BE1DC8B}"/>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28547BD-9B35-48B1-8F53-36EC65D7E3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cs typeface="Arial" panose="020B0604020202020204" pitchFamily="34" charset="0"/>
              </a:defRPr>
            </a:lvl1pPr>
          </a:lstStyle>
          <a:p>
            <a:fld id="{878269A7-6E90-4E82-B196-01DB93A940FD}" type="datetimeFigureOut">
              <a:rPr lang="ru-RU" smtClean="0"/>
              <a:pPr/>
              <a:t>ср 19.08.2026</a:t>
            </a:fld>
            <a:endParaRPr lang="ru-RU"/>
          </a:p>
        </p:txBody>
      </p:sp>
      <p:sp>
        <p:nvSpPr>
          <p:cNvPr id="5" name="Нижний колонтитул 4">
            <a:extLst>
              <a:ext uri="{FF2B5EF4-FFF2-40B4-BE49-F238E27FC236}">
                <a16:creationId xmlns:a16="http://schemas.microsoft.com/office/drawing/2014/main" id="{9AB525E4-5A75-4045-B6DE-F6A82492DDC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cs typeface="Arial" panose="020B0604020202020204" pitchFamily="34" charset="0"/>
              </a:defRPr>
            </a:lvl1pPr>
          </a:lstStyle>
          <a:p>
            <a:endParaRPr lang="ru-RU"/>
          </a:p>
        </p:txBody>
      </p:sp>
      <p:sp>
        <p:nvSpPr>
          <p:cNvPr id="6" name="Номер слайда 5">
            <a:extLst>
              <a:ext uri="{FF2B5EF4-FFF2-40B4-BE49-F238E27FC236}">
                <a16:creationId xmlns:a16="http://schemas.microsoft.com/office/drawing/2014/main" id="{F61A9725-0E78-4900-BC39-5E406285A94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cs typeface="Arial" panose="020B0604020202020204" pitchFamily="34" charset="0"/>
              </a:defRPr>
            </a:lvl1pPr>
          </a:lstStyle>
          <a:p>
            <a:fld id="{E3067A9F-2B94-43B1-B459-41DF8AA5A1FC}" type="slidenum">
              <a:rPr lang="ru-RU" smtClean="0"/>
              <a:pPr/>
              <a:t>‹#›</a:t>
            </a:fld>
            <a:endParaRPr lang="ru-RU"/>
          </a:p>
        </p:txBody>
      </p:sp>
    </p:spTree>
    <p:extLst>
      <p:ext uri="{BB962C8B-B14F-4D97-AF65-F5344CB8AC3E}">
        <p14:creationId xmlns:p14="http://schemas.microsoft.com/office/powerpoint/2010/main" val="256447103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7" r:id="rId15"/>
    <p:sldLayoutId id="2147483678" r:id="rId16"/>
    <p:sldLayoutId id="2147483679" r:id="rId17"/>
    <p:sldLayoutId id="2147483680" r:id="rId18"/>
    <p:sldLayoutId id="2147483681" r:id="rId19"/>
    <p:sldLayoutId id="2147483682" r:id="rId20"/>
    <p:sldLayoutId id="2147483683" r:id="rId21"/>
  </p:sldLayoutIdLst>
  <p:txStyles>
    <p:titleStyle>
      <a:lvl1pPr algn="l" defTabSz="914377"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jpg"/><Relationship Id="rId11" Type="http://schemas.openxmlformats.org/officeDocument/2006/relationships/image" Target="../media/image26.jpg"/><Relationship Id="rId5" Type="http://schemas.openxmlformats.org/officeDocument/2006/relationships/image" Target="../media/image21.jpg"/><Relationship Id="rId10" Type="http://schemas.openxmlformats.org/officeDocument/2006/relationships/chart" Target="../charts/chart3.xml"/><Relationship Id="rId4" Type="http://schemas.openxmlformats.org/officeDocument/2006/relationships/image" Target="../media/image20.pn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6.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9.emf"/><Relationship Id="rId4" Type="http://schemas.openxmlformats.org/officeDocument/2006/relationships/image" Target="../media/image28.emf"/><Relationship Id="rId9"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2.xml"/><Relationship Id="rId7" Type="http://schemas.openxmlformats.org/officeDocument/2006/relationships/image" Target="../media/image57.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59.emf"/><Relationship Id="rId5" Type="http://schemas.openxmlformats.org/officeDocument/2006/relationships/image" Target="../media/image56.e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58.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45A44596-F3DF-A7B4-B125-5CECFBE4239F}"/>
              </a:ext>
            </a:extLst>
          </p:cNvPr>
          <p:cNvPicPr>
            <a:picLocks noChangeAspect="1"/>
          </p:cNvPicPr>
          <p:nvPr/>
        </p:nvPicPr>
        <p:blipFill>
          <a:blip r:embed="rId3"/>
          <a:stretch>
            <a:fillRect/>
          </a:stretch>
        </p:blipFill>
        <p:spPr>
          <a:xfrm>
            <a:off x="-1" y="1829225"/>
            <a:ext cx="3611401" cy="2710033"/>
          </a:xfrm>
          <a:prstGeom prst="rect">
            <a:avLst/>
          </a:prstGeom>
          <a:ln>
            <a:noFill/>
          </a:ln>
          <a:effectLst>
            <a:softEdge rad="112500"/>
          </a:effectLst>
        </p:spPr>
      </p:pic>
      <p:sp>
        <p:nvSpPr>
          <p:cNvPr id="2" name="Заголовок 1">
            <a:extLst>
              <a:ext uri="{FF2B5EF4-FFF2-40B4-BE49-F238E27FC236}">
                <a16:creationId xmlns:a16="http://schemas.microsoft.com/office/drawing/2014/main" id="{E6D7073A-4EDF-9D8E-AB25-3E20CBCC5530}"/>
              </a:ext>
            </a:extLst>
          </p:cNvPr>
          <p:cNvSpPr>
            <a:spLocks noGrp="1"/>
          </p:cNvSpPr>
          <p:nvPr>
            <p:ph type="ctrTitle"/>
          </p:nvPr>
        </p:nvSpPr>
        <p:spPr>
          <a:xfrm>
            <a:off x="914400" y="2884726"/>
            <a:ext cx="10363200" cy="2708552"/>
          </a:xfrm>
        </p:spPr>
        <p:txBody>
          <a:bodyPr>
            <a:normAutofit/>
          </a:bodyPr>
          <a:lstStyle/>
          <a:p>
            <a:r>
              <a:rPr lang="ru-RU" dirty="0"/>
              <a:t>ОДРС </a:t>
            </a:r>
          </a:p>
        </p:txBody>
      </p:sp>
      <p:sp>
        <p:nvSpPr>
          <p:cNvPr id="8" name="Подзаголовок 7">
            <a:extLst>
              <a:ext uri="{FF2B5EF4-FFF2-40B4-BE49-F238E27FC236}">
                <a16:creationId xmlns:a16="http://schemas.microsoft.com/office/drawing/2014/main" id="{C14B4A21-1EFF-3BA8-8D75-2903799C81A9}"/>
              </a:ext>
            </a:extLst>
          </p:cNvPr>
          <p:cNvSpPr>
            <a:spLocks noGrp="1"/>
          </p:cNvSpPr>
          <p:nvPr>
            <p:ph type="subTitle" idx="1"/>
          </p:nvPr>
        </p:nvSpPr>
        <p:spPr>
          <a:xfrm>
            <a:off x="201882" y="2778826"/>
            <a:ext cx="11352810" cy="3727063"/>
          </a:xfrm>
        </p:spPr>
        <p:txBody>
          <a:bodyPr>
            <a:normAutofit fontScale="85000" lnSpcReduction="10000"/>
          </a:bodyPr>
          <a:lstStyle/>
          <a:p>
            <a:endParaRPr lang="ru-RU" sz="3200" dirty="0">
              <a:solidFill>
                <a:schemeClr val="tx1"/>
              </a:solidFill>
            </a:endParaRPr>
          </a:p>
          <a:p>
            <a:endParaRPr lang="ru-RU" sz="3200" dirty="0">
              <a:solidFill>
                <a:schemeClr val="tx1"/>
              </a:solidFill>
            </a:endParaRPr>
          </a:p>
          <a:p>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endParaRPr lang="en-US" sz="3200" dirty="0">
              <a:solidFill>
                <a:schemeClr val="accent1">
                  <a:lumMod val="50000"/>
                </a:schemeClr>
              </a:solidFill>
              <a:latin typeface="Times New Roman" panose="02020603050405020304" pitchFamily="18" charset="0"/>
              <a:cs typeface="Times New Roman" panose="02020603050405020304" pitchFamily="18" charset="0"/>
            </a:endParaRPr>
          </a:p>
          <a:p>
            <a:r>
              <a:rPr lang="ru-RU" sz="3200" dirty="0">
                <a:solidFill>
                  <a:schemeClr val="accent1">
                    <a:lumMod val="50000"/>
                  </a:schemeClr>
                </a:solidFill>
                <a:latin typeface="Times New Roman" panose="02020603050405020304" pitchFamily="18" charset="0"/>
                <a:cs typeface="Times New Roman" panose="02020603050405020304" pitchFamily="18" charset="0"/>
              </a:rPr>
              <a:t>Истори</a:t>
            </a:r>
            <a:r>
              <a:rPr lang="ru-RU" dirty="0">
                <a:solidFill>
                  <a:schemeClr val="accent1">
                    <a:lumMod val="50000"/>
                  </a:schemeClr>
                </a:solidFill>
                <a:latin typeface="Times New Roman" panose="02020603050405020304" pitchFamily="18" charset="0"/>
                <a:cs typeface="Times New Roman" panose="02020603050405020304" pitchFamily="18" charset="0"/>
              </a:rPr>
              <a:t>ческие этапы </a:t>
            </a:r>
            <a:r>
              <a:rPr lang="ru-RU" sz="3200" dirty="0">
                <a:solidFill>
                  <a:schemeClr val="accent1">
                    <a:lumMod val="50000"/>
                  </a:schemeClr>
                </a:solidFill>
                <a:latin typeface="Times New Roman" panose="02020603050405020304" pitchFamily="18" charset="0"/>
                <a:cs typeface="Times New Roman" panose="02020603050405020304" pitchFamily="18" charset="0"/>
              </a:rPr>
              <a:t> отделения</a:t>
            </a:r>
            <a:r>
              <a:rPr lang="en-US" sz="3200" dirty="0">
                <a:solidFill>
                  <a:schemeClr val="accent1">
                    <a:lumMod val="50000"/>
                  </a:schemeClr>
                </a:solidFill>
                <a:latin typeface="Times New Roman" panose="02020603050405020304" pitchFamily="18" charset="0"/>
                <a:cs typeface="Times New Roman" panose="02020603050405020304" pitchFamily="18" charset="0"/>
              </a:rPr>
              <a:t> </a:t>
            </a:r>
            <a:r>
              <a:rPr lang="ru-RU" sz="3200" dirty="0">
                <a:solidFill>
                  <a:schemeClr val="accent1">
                    <a:lumMod val="50000"/>
                  </a:schemeClr>
                </a:solidFill>
                <a:latin typeface="Times New Roman" panose="02020603050405020304" pitchFamily="18" charset="0"/>
                <a:cs typeface="Times New Roman" panose="02020603050405020304" pitchFamily="18" charset="0"/>
              </a:rPr>
              <a:t>дистанционной радиотерапии</a:t>
            </a:r>
          </a:p>
          <a:p>
            <a:r>
              <a:rPr lang="ru-RU" sz="3200" dirty="0">
                <a:solidFill>
                  <a:schemeClr val="accent1">
                    <a:lumMod val="50000"/>
                  </a:schemeClr>
                </a:solidFill>
                <a:latin typeface="Times New Roman" panose="02020603050405020304" pitchFamily="18" charset="0"/>
                <a:cs typeface="Times New Roman" panose="02020603050405020304" pitchFamily="18" charset="0"/>
              </a:rPr>
              <a:t>Эволюция технологий.</a:t>
            </a:r>
          </a:p>
          <a:p>
            <a:r>
              <a:rPr lang="ru-RU" sz="3200" dirty="0">
                <a:solidFill>
                  <a:schemeClr val="accent1">
                    <a:lumMod val="50000"/>
                  </a:schemeClr>
                </a:solidFill>
                <a:latin typeface="Times New Roman" panose="02020603050405020304" pitchFamily="18" charset="0"/>
                <a:cs typeface="Times New Roman" panose="02020603050405020304" pitchFamily="18" charset="0"/>
              </a:rPr>
              <a:t>Перспективные высокотехнологические радиотерапевтические  программы  </a:t>
            </a:r>
          </a:p>
          <a:p>
            <a:r>
              <a:rPr lang="ru-RU" dirty="0">
                <a:solidFill>
                  <a:schemeClr val="accent1">
                    <a:lumMod val="50000"/>
                  </a:schemeClr>
                </a:solidFill>
                <a:latin typeface="Times New Roman" panose="02020603050405020304" pitchFamily="18" charset="0"/>
                <a:cs typeface="Times New Roman" panose="02020603050405020304" pitchFamily="18" charset="0"/>
              </a:rPr>
              <a:t>Зав.  отд.  </a:t>
            </a:r>
            <a:r>
              <a:rPr lang="ru-RU" dirty="0" err="1">
                <a:solidFill>
                  <a:schemeClr val="accent1">
                    <a:lumMod val="50000"/>
                  </a:schemeClr>
                </a:solidFill>
                <a:latin typeface="Times New Roman" panose="02020603050405020304" pitchFamily="18" charset="0"/>
                <a:cs typeface="Times New Roman" panose="02020603050405020304" pitchFamily="18" charset="0"/>
              </a:rPr>
              <a:t>д.м.н</a:t>
            </a:r>
            <a:r>
              <a:rPr lang="ru-RU" dirty="0">
                <a:solidFill>
                  <a:schemeClr val="accent1">
                    <a:lumMod val="50000"/>
                  </a:schemeClr>
                </a:solidFill>
                <a:latin typeface="Times New Roman" panose="02020603050405020304" pitchFamily="18" charset="0"/>
                <a:cs typeface="Times New Roman" panose="02020603050405020304" pitchFamily="18" charset="0"/>
              </a:rPr>
              <a:t>      </a:t>
            </a:r>
            <a:r>
              <a:rPr lang="ru-RU" dirty="0" err="1">
                <a:solidFill>
                  <a:schemeClr val="accent1">
                    <a:lumMod val="50000"/>
                  </a:schemeClr>
                </a:solidFill>
                <a:latin typeface="Times New Roman" panose="02020603050405020304" pitchFamily="18" charset="0"/>
                <a:cs typeface="Times New Roman" panose="02020603050405020304" pitchFamily="18" charset="0"/>
              </a:rPr>
              <a:t>Кандакова</a:t>
            </a:r>
            <a:r>
              <a:rPr lang="ru-RU" dirty="0">
                <a:solidFill>
                  <a:schemeClr val="accent1">
                    <a:lumMod val="50000"/>
                  </a:schemeClr>
                </a:solidFill>
                <a:latin typeface="Times New Roman" panose="02020603050405020304" pitchFamily="18" charset="0"/>
                <a:cs typeface="Times New Roman" panose="02020603050405020304" pitchFamily="18" charset="0"/>
              </a:rPr>
              <a:t> Е.Ю.</a:t>
            </a:r>
          </a:p>
        </p:txBody>
      </p:sp>
      <p:sp>
        <p:nvSpPr>
          <p:cNvPr id="9" name="Текст 8">
            <a:extLst>
              <a:ext uri="{FF2B5EF4-FFF2-40B4-BE49-F238E27FC236}">
                <a16:creationId xmlns:a16="http://schemas.microsoft.com/office/drawing/2014/main" id="{93A47354-47FB-226C-038C-2A75B54C62E7}"/>
              </a:ext>
            </a:extLst>
          </p:cNvPr>
          <p:cNvSpPr>
            <a:spLocks noGrp="1"/>
          </p:cNvSpPr>
          <p:nvPr>
            <p:ph type="body" sz="quarter" idx="13"/>
          </p:nvPr>
        </p:nvSpPr>
        <p:spPr>
          <a:xfrm>
            <a:off x="2209799" y="352110"/>
            <a:ext cx="6708569" cy="814953"/>
          </a:xfrm>
        </p:spPr>
        <p:txBody>
          <a:bodyPr/>
          <a:lstStyle/>
          <a:p>
            <a:r>
              <a:rPr lang="ru-RU" sz="3200" dirty="0">
                <a:solidFill>
                  <a:schemeClr val="accent1">
                    <a:lumMod val="50000"/>
                  </a:schemeClr>
                </a:solidFill>
                <a:latin typeface="Times New Roman" panose="02020603050405020304" pitchFamily="18" charset="0"/>
                <a:cs typeface="Times New Roman" panose="02020603050405020304" pitchFamily="18" charset="0"/>
              </a:rPr>
              <a:t>Отделение дистанционной радиотерапии</a:t>
            </a:r>
          </a:p>
          <a:p>
            <a:r>
              <a:rPr lang="ru-RU" sz="3200" dirty="0">
                <a:solidFill>
                  <a:schemeClr val="accent1">
                    <a:lumMod val="50000"/>
                  </a:schemeClr>
                </a:solidFill>
                <a:latin typeface="Times New Roman" panose="02020603050405020304" pitchFamily="18" charset="0"/>
                <a:cs typeface="Times New Roman" panose="02020603050405020304" pitchFamily="18" charset="0"/>
              </a:rPr>
              <a:t>Клиника радиотерапии</a:t>
            </a:r>
          </a:p>
          <a:p>
            <a:endParaRPr lang="ru-RU" dirty="0"/>
          </a:p>
        </p:txBody>
      </p:sp>
      <p:pic>
        <p:nvPicPr>
          <p:cNvPr id="10" name="Объект 12">
            <a:extLst>
              <a:ext uri="{FF2B5EF4-FFF2-40B4-BE49-F238E27FC236}">
                <a16:creationId xmlns:a16="http://schemas.microsoft.com/office/drawing/2014/main" id="{C801A7C8-0CA3-C59E-101A-9BAAE502762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p:blipFill>
        <p:spPr>
          <a:xfrm>
            <a:off x="8438092" y="65340"/>
            <a:ext cx="3611402" cy="2708552"/>
          </a:xfrm>
          <a:prstGeom prst="rect">
            <a:avLst/>
          </a:prstGeom>
          <a:ln>
            <a:noFill/>
          </a:ln>
          <a:effectLst>
            <a:softEdge rad="112500"/>
          </a:effectLst>
        </p:spPr>
      </p:pic>
      <p:pic>
        <p:nvPicPr>
          <p:cNvPr id="12" name="Рисунок 11">
            <a:extLst>
              <a:ext uri="{FF2B5EF4-FFF2-40B4-BE49-F238E27FC236}">
                <a16:creationId xmlns:a16="http://schemas.microsoft.com/office/drawing/2014/main" id="{08E679D1-7DF5-FEB0-1778-7ECCF79D151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4358489" y="1851344"/>
            <a:ext cx="3611402" cy="2711719"/>
          </a:xfrm>
          <a:prstGeom prst="rect">
            <a:avLst/>
          </a:prstGeom>
          <a:ln>
            <a:noFill/>
          </a:ln>
          <a:effectLst>
            <a:softEdge rad="112500"/>
          </a:effectLst>
        </p:spPr>
      </p:pic>
    </p:spTree>
    <p:extLst>
      <p:ext uri="{BB962C8B-B14F-4D97-AF65-F5344CB8AC3E}">
        <p14:creationId xmlns:p14="http://schemas.microsoft.com/office/powerpoint/2010/main" val="1207942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C69BEEB9-709C-C3B4-3BEF-E43032632BEF}"/>
              </a:ext>
            </a:extLst>
          </p:cNvPr>
          <p:cNvPicPr>
            <a:picLocks noChangeAspect="1"/>
          </p:cNvPicPr>
          <p:nvPr/>
        </p:nvPicPr>
        <p:blipFill>
          <a:blip r:embed="rId2" cstate="print"/>
          <a:srcRect/>
          <a:stretch>
            <a:fillRect/>
          </a:stretch>
        </p:blipFill>
        <p:spPr bwMode="auto">
          <a:xfrm>
            <a:off x="9369631" y="4952719"/>
            <a:ext cx="2822369" cy="1994466"/>
          </a:xfrm>
          <a:prstGeom prst="rect">
            <a:avLst/>
          </a:prstGeom>
          <a:ln>
            <a:noFill/>
          </a:ln>
          <a:effectLst>
            <a:softEdge rad="112500"/>
          </a:effectLst>
        </p:spPr>
      </p:pic>
      <p:sp>
        <p:nvSpPr>
          <p:cNvPr id="2" name="Заголовок 1">
            <a:extLst>
              <a:ext uri="{FF2B5EF4-FFF2-40B4-BE49-F238E27FC236}">
                <a16:creationId xmlns:a16="http://schemas.microsoft.com/office/drawing/2014/main" id="{67695606-0A73-895B-1A6D-A0ADCFB3F676}"/>
              </a:ext>
            </a:extLst>
          </p:cNvPr>
          <p:cNvSpPr>
            <a:spLocks noGrp="1"/>
          </p:cNvSpPr>
          <p:nvPr>
            <p:ph type="title"/>
          </p:nvPr>
        </p:nvSpPr>
        <p:spPr>
          <a:xfrm>
            <a:off x="2033954" y="-42956"/>
            <a:ext cx="9319847" cy="738335"/>
          </a:xfrm>
        </p:spPr>
        <p:txBody>
          <a:bodyPr/>
          <a:lstStyle/>
          <a:p>
            <a:r>
              <a:rPr lang="ru-RU" dirty="0"/>
              <a:t>История клиники радиотерапии</a:t>
            </a:r>
          </a:p>
        </p:txBody>
      </p:sp>
      <p:sp>
        <p:nvSpPr>
          <p:cNvPr id="3" name="Объект 2">
            <a:extLst>
              <a:ext uri="{FF2B5EF4-FFF2-40B4-BE49-F238E27FC236}">
                <a16:creationId xmlns:a16="http://schemas.microsoft.com/office/drawing/2014/main" id="{BC1826B9-7F47-9A91-D5C3-AAA56BFE516F}"/>
              </a:ext>
            </a:extLst>
          </p:cNvPr>
          <p:cNvSpPr>
            <a:spLocks noGrp="1"/>
          </p:cNvSpPr>
          <p:nvPr>
            <p:ph idx="1"/>
          </p:nvPr>
        </p:nvSpPr>
        <p:spPr>
          <a:xfrm>
            <a:off x="380010" y="1142998"/>
            <a:ext cx="11614068" cy="5438272"/>
          </a:xfrm>
        </p:spPr>
        <p:txBody>
          <a:bodyPr>
            <a:noAutofit/>
          </a:bodyPr>
          <a:lstStyle/>
          <a:p>
            <a:pPr algn="just">
              <a:lnSpc>
                <a:spcPct val="100000"/>
              </a:lnSpc>
            </a:pPr>
            <a:r>
              <a:rPr lang="ru-RU"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Исторически – клиника радиотерапии была создана  в 1972г.</a:t>
            </a:r>
          </a:p>
          <a:p>
            <a:pPr algn="just">
              <a:lnSpc>
                <a:spcPct val="100000"/>
              </a:lnSpc>
            </a:pPr>
            <a:r>
              <a:rPr lang="ru-RU"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В это время  Институт перебазировался на Профсоюзную улицу, д.86,  где по специальному проекту был сооружен комплекс современных зданий, оснащенных новым медико-техническим оборудованием. Директор МНИРРИ – заведующий </a:t>
            </a:r>
            <a:r>
              <a:rPr lang="ru-RU" sz="2400" dirty="0">
                <a:solidFill>
                  <a:srgbClr val="323D51"/>
                </a:solidFill>
                <a:effectLst/>
                <a:latin typeface="Times New Roman" panose="02020603050405020304" pitchFamily="18" charset="0"/>
                <a:ea typeface="Calibri" panose="020F0502020204030204" pitchFamily="34" charset="0"/>
                <a:cs typeface="Times New Roman" panose="02020603050405020304" pitchFamily="18" charset="0"/>
              </a:rPr>
              <a:t>кафедрой рентгенологии и радиологии 2-го медицинского Института им. Н.И. Пирогова, </a:t>
            </a:r>
            <a:r>
              <a:rPr lang="ru-RU"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профессор Иван Андреевич Переслегин.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spcAft>
                <a:spcPts val="1000"/>
              </a:spcAft>
            </a:pPr>
            <a:r>
              <a:rPr lang="ru-RU" sz="24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Начиная с этого времени, в отделе высоких энергий, оснащенном, в том числе,  двумя  отечественными бетатронами с энергией излучения 25 МэВ, активно проводится лечение онкологических заболеваний различной локализации с использованием методик многопольного облучения на базе прямоугольных и фигурных пучков с экранирующими устройствами различной формы.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0000"/>
              </a:lnSpc>
            </a:pPr>
            <a:r>
              <a:rPr lang="ru-RU" sz="2400" dirty="0">
                <a:latin typeface="Times New Roman" panose="02020603050405020304" pitchFamily="18" charset="0"/>
                <a:ea typeface="Calibri" panose="020F0502020204030204" pitchFamily="34" charset="0"/>
                <a:cs typeface="Times New Roman" panose="02020603050405020304" pitchFamily="18" charset="0"/>
              </a:rPr>
              <a:t>С </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1972 г на Профсоюзной улице началась новая эра становления</a:t>
            </a:r>
          </a:p>
          <a:p>
            <a:pPr algn="just">
              <a:lnSpc>
                <a:spcPct val="100000"/>
              </a:lnSpc>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и дальнейшего реальное развития клиники радиотерапии.</a:t>
            </a:r>
            <a:endParaRPr lang="ru-RU" sz="2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96B23511-D553-A67F-45A5-8912075AEC9E}"/>
              </a:ext>
            </a:extLst>
          </p:cNvPr>
          <p:cNvPicPr>
            <a:picLocks noChangeAspect="1"/>
          </p:cNvPicPr>
          <p:nvPr/>
        </p:nvPicPr>
        <p:blipFill>
          <a:blip r:embed="rId3" cstate="print"/>
          <a:srcRect/>
          <a:stretch>
            <a:fillRect/>
          </a:stretch>
        </p:blipFill>
        <p:spPr bwMode="auto">
          <a:xfrm>
            <a:off x="10599821" y="0"/>
            <a:ext cx="1564111" cy="1918984"/>
          </a:xfrm>
          <a:prstGeom prst="rect">
            <a:avLst/>
          </a:prstGeom>
          <a:ln>
            <a:noFill/>
          </a:ln>
          <a:effectLst>
            <a:softEdge rad="112500"/>
          </a:effectLst>
        </p:spPr>
      </p:pic>
    </p:spTree>
    <p:extLst>
      <p:ext uri="{BB962C8B-B14F-4D97-AF65-F5344CB8AC3E}">
        <p14:creationId xmlns:p14="http://schemas.microsoft.com/office/powerpoint/2010/main" val="399954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CFDF07-279D-45FD-BA8D-92FF8180A8E9}"/>
              </a:ext>
            </a:extLst>
          </p:cNvPr>
          <p:cNvSpPr>
            <a:spLocks noGrp="1"/>
          </p:cNvSpPr>
          <p:nvPr>
            <p:ph type="title"/>
          </p:nvPr>
        </p:nvSpPr>
        <p:spPr>
          <a:xfrm>
            <a:off x="2648197" y="82061"/>
            <a:ext cx="8705604" cy="725472"/>
          </a:xfrm>
        </p:spPr>
        <p:txBody>
          <a:bodyPr>
            <a:normAutofit/>
          </a:bodyPr>
          <a:lstStyle/>
          <a:p>
            <a:r>
              <a:rPr lang="ru-RU" sz="3200" dirty="0">
                <a:solidFill>
                  <a:schemeClr val="accent1">
                    <a:lumMod val="50000"/>
                  </a:schemeClr>
                </a:solidFill>
              </a:rPr>
              <a:t> </a:t>
            </a:r>
            <a:r>
              <a:rPr lang="ru-RU" sz="3200" dirty="0">
                <a:solidFill>
                  <a:schemeClr val="accent1">
                    <a:lumMod val="50000"/>
                  </a:schemeClr>
                </a:solidFill>
                <a:latin typeface="Times New Roman" panose="02020603050405020304" pitchFamily="18" charset="0"/>
                <a:cs typeface="Times New Roman" panose="02020603050405020304" pitchFamily="18" charset="0"/>
              </a:rPr>
              <a:t>История клиники радиотерапии</a:t>
            </a:r>
          </a:p>
        </p:txBody>
      </p:sp>
      <p:sp>
        <p:nvSpPr>
          <p:cNvPr id="3" name="Объект 2">
            <a:extLst>
              <a:ext uri="{FF2B5EF4-FFF2-40B4-BE49-F238E27FC236}">
                <a16:creationId xmlns:a16="http://schemas.microsoft.com/office/drawing/2014/main" id="{33C3BF3F-81A3-0E89-C1BF-A7349B33F33E}"/>
              </a:ext>
            </a:extLst>
          </p:cNvPr>
          <p:cNvSpPr>
            <a:spLocks noGrp="1"/>
          </p:cNvSpPr>
          <p:nvPr>
            <p:ph idx="1"/>
          </p:nvPr>
        </p:nvSpPr>
        <p:spPr>
          <a:xfrm>
            <a:off x="1311441" y="807533"/>
            <a:ext cx="10647011" cy="4492004"/>
          </a:xfrm>
        </p:spPr>
        <p:txBody>
          <a:bodyPr>
            <a:noAutofit/>
          </a:bodyPr>
          <a:lstStyle/>
          <a:p>
            <a:pPr algn="just">
              <a:lnSpc>
                <a:spcPct val="115000"/>
              </a:lnSpc>
              <a:spcAft>
                <a:spcPts val="1000"/>
              </a:spcAft>
            </a:pP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u="sng" dirty="0">
                <a:latin typeface="Times New Roman" panose="02020603050405020304" pitchFamily="18" charset="0"/>
                <a:ea typeface="Calibri" panose="020F0502020204030204" pitchFamily="34" charset="0"/>
                <a:cs typeface="Times New Roman" panose="02020603050405020304" pitchFamily="18" charset="0"/>
              </a:rPr>
              <a:t>Зав</a:t>
            </a:r>
            <a:r>
              <a:rPr lang="ru-RU" sz="1800" u="sng" dirty="0">
                <a:effectLst/>
                <a:latin typeface="Times New Roman" panose="02020603050405020304" pitchFamily="18" charset="0"/>
                <a:ea typeface="Calibri" panose="020F0502020204030204" pitchFamily="34" charset="0"/>
                <a:cs typeface="Times New Roman" panose="02020603050405020304" pitchFamily="18" charset="0"/>
              </a:rPr>
              <a:t> отделением дистанционной  лучевой терапии  в разные годы становились:</a:t>
            </a:r>
          </a:p>
          <a:p>
            <a:pPr marL="0" indent="0" algn="just">
              <a:lnSpc>
                <a:spcPct val="115000"/>
              </a:lnSpc>
              <a:spcAft>
                <a:spcPts val="1000"/>
              </a:spcAft>
              <a:buNone/>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с 1972–1990гг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Анна Андреевна  Клименко. Высокому положению клиники  несомненно способствовало и постоянное научное руководящее сопровождение клинической работы отделения, которое возглавляли доктора медицинских наук: Ю.Х. Саркисян,  Е.М. Филькова,  В.А. Анкудинов.  </a:t>
            </a:r>
          </a:p>
          <a:p>
            <a:pPr marL="0" indent="0" algn="just">
              <a:lnSpc>
                <a:spcPct val="100000"/>
              </a:lnSpc>
              <a:spcAft>
                <a:spcPts val="1000"/>
              </a:spcAft>
              <a:buNone/>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с 1990 - 2013г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Лия Владимировна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Дьячкова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00000"/>
              </a:lnSpc>
              <a:spcAft>
                <a:spcPts val="1000"/>
              </a:spcAft>
              <a:buNone/>
            </a:pPr>
            <a:r>
              <a:rPr lang="ru-RU" sz="1800" b="1" dirty="0">
                <a:latin typeface="Times New Roman" panose="02020603050405020304" pitchFamily="18" charset="0"/>
                <a:ea typeface="Calibri" panose="020F0502020204030204" pitchFamily="34" charset="0"/>
                <a:cs typeface="Times New Roman" panose="02020603050405020304" pitchFamily="18" charset="0"/>
              </a:rPr>
              <a:t>с  2013г </a:t>
            </a:r>
            <a:r>
              <a:rPr lang="ru-RU" sz="1800" dirty="0">
                <a:latin typeface="Times New Roman" panose="02020603050405020304" pitchFamily="18" charset="0"/>
                <a:ea typeface="Calibri" panose="020F0502020204030204" pitchFamily="34" charset="0"/>
                <a:cs typeface="Times New Roman" panose="02020603050405020304" pitchFamily="18" charset="0"/>
              </a:rPr>
              <a:t>–по настоящее время </a:t>
            </a:r>
            <a:r>
              <a:rPr lang="ru-RU" sz="1800" dirty="0" err="1">
                <a:latin typeface="Times New Roman" panose="02020603050405020304" pitchFamily="18" charset="0"/>
                <a:ea typeface="Calibri" panose="020F0502020204030204" pitchFamily="34" charset="0"/>
                <a:cs typeface="Times New Roman" panose="02020603050405020304" pitchFamily="18" charset="0"/>
              </a:rPr>
              <a:t>д.м.н</a:t>
            </a:r>
            <a:r>
              <a:rPr lang="ru-RU" sz="1800" dirty="0">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latin typeface="Times New Roman" panose="02020603050405020304" pitchFamily="18" charset="0"/>
                <a:ea typeface="Calibri" panose="020F0502020204030204" pitchFamily="34" charset="0"/>
                <a:cs typeface="Times New Roman" panose="02020603050405020304" pitchFamily="18" charset="0"/>
              </a:rPr>
              <a:t>Кандакова</a:t>
            </a:r>
            <a:r>
              <a:rPr lang="ru-RU" sz="1800" dirty="0">
                <a:latin typeface="Times New Roman" panose="02020603050405020304" pitchFamily="18" charset="0"/>
                <a:ea typeface="Calibri" panose="020F0502020204030204" pitchFamily="34" charset="0"/>
                <a:cs typeface="Times New Roman" panose="02020603050405020304" pitchFamily="18" charset="0"/>
              </a:rPr>
              <a:t> Елена Юрьевна (круглосуточный стационар).</a:t>
            </a:r>
          </a:p>
          <a:p>
            <a:pPr marL="0" indent="0" algn="just">
              <a:lnSpc>
                <a:spcPct val="100000"/>
              </a:lnSpc>
              <a:spcAft>
                <a:spcPts val="1000"/>
              </a:spcAft>
              <a:buNone/>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с 2018г </a:t>
            </a:r>
            <a:r>
              <a:rPr lang="ru-RU" sz="1800" b="1" dirty="0">
                <a:latin typeface="Times New Roman" panose="02020603050405020304" pitchFamily="18" charset="0"/>
                <a:ea typeface="Calibri" panose="020F0502020204030204" pitchFamily="34" charset="0"/>
                <a:cs typeface="Times New Roman" panose="02020603050405020304" pitchFamily="18" charset="0"/>
              </a:rPr>
              <a:t>– 2021гг                       </a:t>
            </a:r>
            <a:r>
              <a:rPr lang="ru-RU" sz="1800" dirty="0" err="1">
                <a:latin typeface="Times New Roman" panose="02020603050405020304" pitchFamily="18" charset="0"/>
                <a:ea typeface="Calibri" panose="020F0502020204030204" pitchFamily="34" charset="0"/>
                <a:cs typeface="Times New Roman" panose="02020603050405020304" pitchFamily="18" charset="0"/>
              </a:rPr>
              <a:t>д.м.н</a:t>
            </a:r>
            <a:r>
              <a:rPr lang="ru-RU" sz="1800" dirty="0">
                <a:latin typeface="Times New Roman" panose="02020603050405020304" pitchFamily="18" charset="0"/>
                <a:ea typeface="Calibri" panose="020F0502020204030204" pitchFamily="34" charset="0"/>
                <a:cs typeface="Times New Roman" panose="02020603050405020304" pitchFamily="18" charset="0"/>
              </a:rPr>
              <a:t> Измайлов Тимур </a:t>
            </a:r>
            <a:r>
              <a:rPr lang="ru-RU" sz="1800" dirty="0" err="1">
                <a:latin typeface="Times New Roman" panose="02020603050405020304" pitchFamily="18" charset="0"/>
                <a:ea typeface="Calibri" panose="020F0502020204030204" pitchFamily="34" charset="0"/>
                <a:cs typeface="Times New Roman" panose="02020603050405020304" pitchFamily="18" charset="0"/>
              </a:rPr>
              <a:t>Раисович</a:t>
            </a:r>
            <a:r>
              <a:rPr lang="ru-RU" sz="1800" dirty="0">
                <a:latin typeface="Times New Roman" panose="02020603050405020304" pitchFamily="18" charset="0"/>
                <a:ea typeface="Calibri" panose="020F0502020204030204" pitchFamily="34" charset="0"/>
                <a:cs typeface="Times New Roman" panose="02020603050405020304" pitchFamily="18" charset="0"/>
              </a:rPr>
              <a:t>  (дневной стационар).</a:t>
            </a:r>
          </a:p>
          <a:p>
            <a:pPr marL="0" indent="0" algn="just">
              <a:lnSpc>
                <a:spcPct val="100000"/>
              </a:lnSpc>
              <a:spcAft>
                <a:spcPts val="1000"/>
              </a:spcAft>
              <a:buNone/>
            </a:pPr>
            <a:r>
              <a:rPr lang="ru-RU" sz="1800" dirty="0">
                <a:effectLst/>
                <a:latin typeface="Times New Roman" panose="02020603050405020304" pitchFamily="18" charset="0"/>
                <a:ea typeface="Times New Roman" panose="02020603050405020304" pitchFamily="18" charset="0"/>
                <a:cs typeface="Times New Roman" panose="02020603050405020304" pitchFamily="18" charset="0"/>
              </a:rPr>
              <a:t>В  отделении  осуществляются все виды и методики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высокотехнологической дистанционной  лучевой терапии  пациентам  с различной опухолевой патологией</a:t>
            </a:r>
            <a:r>
              <a:rPr lang="ru-RU" sz="1800" dirty="0">
                <a:latin typeface="Times New Roman" panose="02020603050405020304" pitchFamily="18" charset="0"/>
                <a:ea typeface="Calibri" panose="020F0502020204030204" pitchFamily="34" charset="0"/>
                <a:cs typeface="Times New Roman" panose="02020603050405020304" pitchFamily="18" charset="0"/>
              </a:rPr>
              <a:t>. Основные тематики Центра в программах РТ:</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spcAft>
                <a:spcPts val="1000"/>
              </a:spcAft>
              <a:buNone/>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1. Опухоли ЦНС</a:t>
            </a:r>
          </a:p>
          <a:p>
            <a:pPr marL="0" indent="0" algn="just">
              <a:lnSpc>
                <a:spcPct val="100000"/>
              </a:lnSpc>
              <a:spcAft>
                <a:spcPts val="1000"/>
              </a:spcAft>
              <a:buNone/>
            </a:pPr>
            <a:r>
              <a:rPr lang="ru-RU" sz="1800" dirty="0">
                <a:latin typeface="Times New Roman" panose="02020603050405020304" pitchFamily="18" charset="0"/>
                <a:ea typeface="Calibri" panose="020F0502020204030204" pitchFamily="34" charset="0"/>
                <a:cs typeface="Times New Roman" panose="02020603050405020304" pitchFamily="18" charset="0"/>
              </a:rPr>
              <a:t>2.Лимфомы                                                                                            3. Рак легкого</a:t>
            </a:r>
          </a:p>
          <a:p>
            <a:pPr marL="0" indent="0" algn="just">
              <a:lnSpc>
                <a:spcPct val="100000"/>
              </a:lnSpc>
              <a:spcAft>
                <a:spcPts val="1000"/>
              </a:spcAft>
              <a:buNone/>
            </a:pPr>
            <a:r>
              <a:rPr lang="ru-RU" sz="1800" dirty="0">
                <a:latin typeface="Times New Roman" panose="02020603050405020304" pitchFamily="18" charset="0"/>
                <a:ea typeface="Calibri" panose="020F0502020204030204" pitchFamily="34" charset="0"/>
                <a:cs typeface="Times New Roman" panose="02020603050405020304" pitchFamily="18" charset="0"/>
              </a:rPr>
              <a:t>4</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.Рак предстательной железы                                                              5. Рак молочной железы</a:t>
            </a:r>
          </a:p>
          <a:p>
            <a:pPr marL="0" indent="0" algn="just">
              <a:lnSpc>
                <a:spcPct val="100000"/>
              </a:lnSpc>
              <a:spcAft>
                <a:spcPts val="1000"/>
              </a:spcAft>
              <a:buNone/>
            </a:pPr>
            <a:r>
              <a:rPr lang="ru-RU" sz="1800" dirty="0">
                <a:latin typeface="Times New Roman" panose="02020603050405020304" pitchFamily="18" charset="0"/>
                <a:ea typeface="Calibri" panose="020F0502020204030204" pitchFamily="34" charset="0"/>
                <a:cs typeface="Times New Roman" panose="02020603050405020304" pitchFamily="18" charset="0"/>
              </a:rPr>
              <a:t>6.Рак прямой кишки                                                                              7.Рак кожи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3721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E89FCC-63E1-CCDF-51D2-74F4E176BF10}"/>
              </a:ext>
            </a:extLst>
          </p:cNvPr>
          <p:cNvSpPr>
            <a:spLocks noGrp="1"/>
          </p:cNvSpPr>
          <p:nvPr>
            <p:ph type="title"/>
          </p:nvPr>
        </p:nvSpPr>
        <p:spPr>
          <a:xfrm>
            <a:off x="1971304" y="261258"/>
            <a:ext cx="9820893" cy="915388"/>
          </a:xfrm>
        </p:spPr>
        <p:txBody>
          <a:bodyPr>
            <a:normAutofit fontScale="90000"/>
          </a:bodyPr>
          <a:lstStyle/>
          <a:p>
            <a:r>
              <a:rPr lang="ru-RU" sz="3100" dirty="0">
                <a:solidFill>
                  <a:schemeClr val="accent1">
                    <a:lumMod val="50000"/>
                  </a:schemeClr>
                </a:solidFill>
                <a:latin typeface="Times New Roman" panose="02020603050405020304" pitchFamily="18" charset="0"/>
                <a:cs typeface="Times New Roman" panose="02020603050405020304" pitchFamily="18" charset="0"/>
              </a:rPr>
              <a:t>Новые стратегические направления за последние годы в клинике радиотерапии</a:t>
            </a:r>
            <a:br>
              <a:rPr lang="ru-RU" dirty="0">
                <a:solidFill>
                  <a:schemeClr val="accent1">
                    <a:lumMod val="50000"/>
                  </a:schemeClr>
                </a:solidFill>
              </a:rPr>
            </a:br>
            <a:endParaRPr lang="ru-RU" dirty="0">
              <a:solidFill>
                <a:schemeClr val="accent1">
                  <a:lumMod val="50000"/>
                </a:schemeClr>
              </a:solidFill>
            </a:endParaRPr>
          </a:p>
        </p:txBody>
      </p:sp>
      <p:sp>
        <p:nvSpPr>
          <p:cNvPr id="3" name="Объект 2">
            <a:extLst>
              <a:ext uri="{FF2B5EF4-FFF2-40B4-BE49-F238E27FC236}">
                <a16:creationId xmlns:a16="http://schemas.microsoft.com/office/drawing/2014/main" id="{A763ABB6-BD7E-ABF5-1287-C1479F600F3B}"/>
              </a:ext>
            </a:extLst>
          </p:cNvPr>
          <p:cNvSpPr>
            <a:spLocks noGrp="1"/>
          </p:cNvSpPr>
          <p:nvPr>
            <p:ph idx="1"/>
          </p:nvPr>
        </p:nvSpPr>
        <p:spPr>
          <a:xfrm>
            <a:off x="1" y="1448782"/>
            <a:ext cx="12089080" cy="7137070"/>
          </a:xfrm>
        </p:spPr>
        <p:txBody>
          <a:bodyPr>
            <a:normAutofit/>
          </a:bodyPr>
          <a:lstStyle/>
          <a:p>
            <a:pPr marL="0" indent="0" defTabSz="914400">
              <a:lnSpc>
                <a:spcPct val="100000"/>
              </a:lnSpc>
              <a:spcBef>
                <a:spcPts val="0"/>
              </a:spcBef>
              <a:buNone/>
              <a:defRPr/>
            </a:pPr>
            <a:r>
              <a:rPr lang="ru-RU" sz="1800" dirty="0">
                <a:latin typeface="Times New Roman" panose="02020603050405020304" pitchFamily="18" charset="0"/>
                <a:cs typeface="Times New Roman" panose="02020603050405020304" pitchFamily="18" charset="0"/>
              </a:rPr>
              <a:t>Ежегодно, в условиях отделения дистанционной лучевой терапии получают лечение более </a:t>
            </a:r>
            <a:r>
              <a:rPr lang="ru-RU" sz="1800" b="1" dirty="0">
                <a:solidFill>
                  <a:srgbClr val="C00000"/>
                </a:solidFill>
                <a:latin typeface="Times New Roman" panose="02020603050405020304" pitchFamily="18" charset="0"/>
                <a:cs typeface="Times New Roman" panose="02020603050405020304" pitchFamily="18" charset="0"/>
              </a:rPr>
              <a:t>1200</a:t>
            </a:r>
            <a:r>
              <a:rPr lang="ru-RU" sz="1800" dirty="0">
                <a:latin typeface="Times New Roman" panose="02020603050405020304" pitchFamily="18" charset="0"/>
                <a:cs typeface="Times New Roman" panose="02020603050405020304" pitchFamily="18" charset="0"/>
              </a:rPr>
              <a:t> пациентов по различным каналам финансирования: ОМС, ВМП, СМП, ДМС, договор с юр. лицами .</a:t>
            </a:r>
          </a:p>
          <a:p>
            <a:pPr marL="0" indent="0" defTabSz="914400">
              <a:lnSpc>
                <a:spcPct val="100000"/>
              </a:lnSpc>
              <a:spcBef>
                <a:spcPts val="0"/>
              </a:spcBef>
              <a:buNone/>
              <a:defRPr/>
            </a:pPr>
            <a:r>
              <a:rPr lang="ru-RU" sz="1800" dirty="0">
                <a:latin typeface="Times New Roman" panose="02020603050405020304" pitchFamily="18" charset="0"/>
                <a:cs typeface="Times New Roman" panose="02020603050405020304" pitchFamily="18" charset="0"/>
              </a:rPr>
              <a:t>НОВЫЕ СТРАТЕГИЧЕСКИЕ НАПРАВЛЕНИЯ:</a:t>
            </a:r>
          </a:p>
          <a:p>
            <a:pPr marL="457200" indent="-457200" defTabSz="914400">
              <a:lnSpc>
                <a:spcPct val="100000"/>
              </a:lnSpc>
              <a:spcBef>
                <a:spcPts val="0"/>
              </a:spcBef>
              <a:buAutoNum type="arabicPeriod"/>
              <a:defRPr/>
            </a:pPr>
            <a:r>
              <a:rPr lang="ru-RU" sz="1800" dirty="0">
                <a:latin typeface="Times New Roman" panose="02020603050405020304" pitchFamily="18" charset="0"/>
                <a:cs typeface="Times New Roman" panose="02020603050405020304" pitchFamily="18" charset="0"/>
              </a:rPr>
              <a:t>Переход к высокотехнологическим программам в лучевой терапии, таких как </a:t>
            </a:r>
            <a:r>
              <a:rPr lang="en-US" sz="1800" dirty="0">
                <a:latin typeface="Times New Roman" panose="02020603050405020304" pitchFamily="18" charset="0"/>
                <a:cs typeface="Times New Roman" panose="02020603050405020304" pitchFamily="18" charset="0"/>
              </a:rPr>
              <a:t>IMRT</a:t>
            </a:r>
            <a:r>
              <a:rPr lang="ru-RU"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VIMAT</a:t>
            </a:r>
            <a:r>
              <a:rPr lang="ru-RU" sz="1800" dirty="0">
                <a:latin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HA-WBRT  </a:t>
            </a:r>
            <a:r>
              <a:rPr lang="en-US" sz="1800" dirty="0">
                <a:latin typeface="Times New Roman" panose="02020603050405020304" pitchFamily="18" charset="0"/>
                <a:cs typeface="Times New Roman" panose="02020603050405020304" pitchFamily="18" charset="0"/>
              </a:rPr>
              <a:t>SRT</a:t>
            </a:r>
            <a:r>
              <a:rPr lang="ru-RU" sz="1800" dirty="0">
                <a:latin typeface="Times New Roman" panose="02020603050405020304" pitchFamily="18" charset="0"/>
                <a:cs typeface="Times New Roman" panose="02020603050405020304" pitchFamily="18" charset="0"/>
              </a:rPr>
              <a:t> по всем локализациям.</a:t>
            </a:r>
          </a:p>
          <a:p>
            <a:pPr marL="457200" indent="-457200" defTabSz="914400">
              <a:lnSpc>
                <a:spcPct val="100000"/>
              </a:lnSpc>
              <a:spcBef>
                <a:spcPts val="0"/>
              </a:spcBef>
              <a:buAutoNum type="arabicPeriod"/>
              <a:defRPr/>
            </a:pPr>
            <a:r>
              <a:rPr lang="ru-RU" sz="1800" dirty="0">
                <a:latin typeface="Times New Roman" panose="02020603050405020304" pitchFamily="18" charset="0"/>
                <a:cs typeface="Times New Roman" panose="02020603050405020304" pitchFamily="18" charset="0"/>
              </a:rPr>
              <a:t>Гипертермическая электротерапия (</a:t>
            </a:r>
            <a:r>
              <a:rPr lang="ru-RU" sz="1800" dirty="0" err="1">
                <a:latin typeface="Times New Roman" panose="02020603050405020304" pitchFamily="18" charset="0"/>
                <a:cs typeface="Times New Roman" panose="02020603050405020304" pitchFamily="18" charset="0"/>
              </a:rPr>
              <a:t>онкотермия</a:t>
            </a:r>
            <a:r>
              <a:rPr lang="ru-RU" sz="1800" dirty="0">
                <a:latin typeface="Times New Roman" panose="02020603050405020304" pitchFamily="18" charset="0"/>
                <a:cs typeface="Times New Roman" panose="02020603050405020304" pitchFamily="18" charset="0"/>
              </a:rPr>
              <a:t>) в лечении глиом  высокой степени злокачественности.</a:t>
            </a:r>
            <a:endParaRPr lang="en-US" sz="1800" dirty="0">
              <a:latin typeface="Times New Roman" panose="02020603050405020304" pitchFamily="18" charset="0"/>
              <a:cs typeface="Times New Roman" panose="02020603050405020304" pitchFamily="18" charset="0"/>
            </a:endParaRPr>
          </a:p>
          <a:p>
            <a:pPr marL="457200" indent="-457200" defTabSz="914400">
              <a:lnSpc>
                <a:spcPct val="100000"/>
              </a:lnSpc>
              <a:spcBef>
                <a:spcPts val="0"/>
              </a:spcBef>
              <a:buAutoNum type="arabicPeriod"/>
              <a:defRPr/>
            </a:pPr>
            <a:r>
              <a:rPr lang="ru-RU" sz="1800" dirty="0">
                <a:latin typeface="Times New Roman" panose="02020603050405020304" pitchFamily="18" charset="0"/>
                <a:cs typeface="Times New Roman" panose="02020603050405020304" pitchFamily="18" charset="0"/>
              </a:rPr>
              <a:t>Радиотерапия с применением </a:t>
            </a:r>
            <a:r>
              <a:rPr lang="ru-RU" altLang="ko-KR" sz="1800" dirty="0">
                <a:latin typeface="Times New Roman" panose="02020603050405020304" pitchFamily="18" charset="0"/>
                <a:cs typeface="Times New Roman" panose="02020603050405020304" pitchFamily="18" charset="0"/>
              </a:rPr>
              <a:t>последовательного «</a:t>
            </a:r>
            <a:r>
              <a:rPr lang="en-US" altLang="ko-KR" sz="1800" dirty="0" err="1">
                <a:latin typeface="Times New Roman" panose="02020603050405020304" pitchFamily="18" charset="0"/>
                <a:cs typeface="Times New Roman" panose="02020603050405020304" pitchFamily="18" charset="0"/>
              </a:rPr>
              <a:t>boosta</a:t>
            </a:r>
            <a:r>
              <a:rPr lang="ru-RU" altLang="ko-KR" sz="1800" dirty="0">
                <a:latin typeface="Times New Roman" panose="02020603050405020304" pitchFamily="18" charset="0"/>
                <a:cs typeface="Times New Roman" panose="02020603050405020304" pitchFamily="18" charset="0"/>
              </a:rPr>
              <a:t>» в сочетании с гипертермической электротерапией.</a:t>
            </a:r>
          </a:p>
          <a:p>
            <a:pPr marL="457200" indent="-457200" defTabSz="914400">
              <a:lnSpc>
                <a:spcPct val="100000"/>
              </a:lnSpc>
              <a:spcBef>
                <a:spcPts val="0"/>
              </a:spcBef>
              <a:buAutoNum type="arabicPeriod"/>
              <a:defRPr/>
            </a:pPr>
            <a:r>
              <a:rPr lang="ru-RU" sz="1800" dirty="0">
                <a:latin typeface="Times New Roman" panose="02020603050405020304" pitchFamily="18" charset="0"/>
                <a:cs typeface="Times New Roman" panose="02020603050405020304" pitchFamily="18" charset="0"/>
              </a:rPr>
              <a:t>Радиоизотопная гибридная  </a:t>
            </a:r>
            <a:r>
              <a:rPr lang="ru-RU" sz="1800" dirty="0" err="1">
                <a:latin typeface="Times New Roman" panose="02020603050405020304" pitchFamily="18" charset="0"/>
                <a:cs typeface="Times New Roman" panose="02020603050405020304" pitchFamily="18" charset="0"/>
              </a:rPr>
              <a:t>цистернография</a:t>
            </a:r>
            <a:r>
              <a:rPr lang="ru-RU" sz="1800" dirty="0">
                <a:latin typeface="Times New Roman" panose="02020603050405020304" pitchFamily="18" charset="0"/>
                <a:cs typeface="Times New Roman" panose="02020603050405020304" pitchFamily="18" charset="0"/>
              </a:rPr>
              <a:t>  с целью оценки риска осложненного течения глиом высокой степени злокачественности в режиме </a:t>
            </a:r>
            <a:r>
              <a:rPr lang="en-US" sz="1800" dirty="0">
                <a:latin typeface="Times New Roman" panose="02020603050405020304" pitchFamily="18" charset="0"/>
                <a:cs typeface="Times New Roman" panose="02020603050405020304" pitchFamily="18" charset="0"/>
              </a:rPr>
              <a:t>on-line</a:t>
            </a:r>
            <a:r>
              <a:rPr lang="ru-RU" sz="1800" dirty="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marL="457200" indent="-457200" defTabSz="914400">
              <a:lnSpc>
                <a:spcPct val="100000"/>
              </a:lnSpc>
              <a:spcBef>
                <a:spcPts val="0"/>
              </a:spcBef>
              <a:buAutoNum type="arabicPeriod"/>
              <a:defRPr/>
            </a:pPr>
            <a:r>
              <a:rPr lang="ru-RU" sz="1800" dirty="0">
                <a:latin typeface="Times New Roman" panose="02020603050405020304" pitchFamily="18" charset="0"/>
                <a:ea typeface="Calibri" panose="020F0502020204030204" pitchFamily="34" charset="0"/>
              </a:rPr>
              <a:t>МР –</a:t>
            </a:r>
            <a:r>
              <a:rPr lang="ru-RU" sz="1800"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перфузионная</a:t>
            </a:r>
            <a:r>
              <a:rPr lang="ru-RU" sz="1800" dirty="0">
                <a:effectLst/>
                <a:latin typeface="Times New Roman" panose="02020603050405020304" pitchFamily="18" charset="0"/>
                <a:ea typeface="Calibri" panose="020F0502020204030204" pitchFamily="34" charset="0"/>
              </a:rPr>
              <a:t> визуализация  в планировании лучевой терапии и оценке её эффективности у пациентов с глиобластомами головного мозга в динамике после завершения курса радиотерапии.</a:t>
            </a:r>
          </a:p>
          <a:p>
            <a:pPr marL="457200" indent="-457200" defTabSz="914400">
              <a:lnSpc>
                <a:spcPct val="100000"/>
              </a:lnSpc>
              <a:spcBef>
                <a:spcPts val="0"/>
              </a:spcBef>
              <a:buFont typeface="Arial" panose="020B0604020202020204" pitchFamily="34" charset="0"/>
              <a:buAutoNum type="arabicPeriod"/>
              <a:defRPr/>
            </a:pPr>
            <a:r>
              <a:rPr lang="ru-RU"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a:t>
            </a: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роведение ускоренных курсов </a:t>
            </a:r>
            <a:r>
              <a:rPr lang="ru-RU"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гипофракционированного</a:t>
            </a: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лучевого и химиолучевого лечения больных опухолями ЦНС, головы и шеи, молочной железы, лимфом, рака легкого, простаты, опухолей малого таза, опухолей костей.</a:t>
            </a:r>
          </a:p>
          <a:p>
            <a:pPr marL="457200" indent="-457200" defTabSz="914400">
              <a:lnSpc>
                <a:spcPct val="100000"/>
              </a:lnSpc>
              <a:spcBef>
                <a:spcPts val="0"/>
              </a:spcBef>
              <a:buFont typeface="Arial" panose="020B0604020202020204" pitchFamily="34" charset="0"/>
              <a:buAutoNum type="arabicPeriod"/>
              <a:defRPr/>
            </a:pPr>
            <a:r>
              <a:rPr lang="ru-RU"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Проведение </a:t>
            </a:r>
            <a:r>
              <a:rPr lang="ru-RU" sz="1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суперселективной</a:t>
            </a:r>
            <a:r>
              <a:rPr lang="ru-RU"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внутриартериальной региональной химиотерапии  в комплексном  лечении онкологических пациентов.</a:t>
            </a:r>
            <a:endParaRPr lang="ru-RU" sz="18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defTabSz="914400">
              <a:lnSpc>
                <a:spcPct val="100000"/>
              </a:lnSpc>
              <a:spcBef>
                <a:spcPts val="0"/>
              </a:spcBef>
              <a:buFont typeface="Arial" panose="020B0604020202020204" pitchFamily="34" charset="0"/>
              <a:buAutoNum type="arabicPeriod"/>
              <a:defRPr/>
            </a:pPr>
            <a:r>
              <a:rPr lang="ru-RU"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a:t>
            </a: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нижение  точности лучевого воздействия,  частоты и степени тяжести осложнений  посредством разработки оптимизации и применение жестких требований по соблюдению констрикторов при планировании ДЛТ.</a:t>
            </a:r>
          </a:p>
          <a:p>
            <a:pPr marL="457200" indent="-457200" defTabSz="914400">
              <a:lnSpc>
                <a:spcPct val="100000"/>
              </a:lnSpc>
              <a:spcBef>
                <a:spcPts val="0"/>
              </a:spcBef>
              <a:buFont typeface="Arial" panose="020B0604020202020204" pitchFamily="34" charset="0"/>
              <a:buAutoNum type="arabicPeriod"/>
              <a:defRPr/>
            </a:pPr>
            <a:r>
              <a:rPr lang="ru-RU"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a:t>
            </a: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птимизация лучевых терапевтических программ  при </a:t>
            </a:r>
            <a:r>
              <a:rPr lang="ru-RU"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олигометатастазировании</a:t>
            </a: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defTabSz="914400">
              <a:lnSpc>
                <a:spcPct val="100000"/>
              </a:lnSpc>
              <a:spcBef>
                <a:spcPts val="0"/>
              </a:spcBef>
              <a:buFont typeface="Arial" panose="020B0604020202020204" pitchFamily="34" charset="0"/>
              <a:buAutoNum type="arabicPeriod"/>
              <a:defRPr/>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defTabSz="914400">
              <a:lnSpc>
                <a:spcPct val="100000"/>
              </a:lnSpc>
              <a:spcBef>
                <a:spcPts val="0"/>
              </a:spcBef>
              <a:buFont typeface="Arial" panose="020B0604020202020204" pitchFamily="34" charset="0"/>
              <a:buAutoNum type="arabicPeriod"/>
              <a:defRPr/>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defTabSz="914400">
              <a:lnSpc>
                <a:spcPct val="100000"/>
              </a:lnSpc>
              <a:spcBef>
                <a:spcPts val="0"/>
              </a:spcBef>
              <a:buAutoNum type="arabicPeriod"/>
              <a:defRPr/>
            </a:pPr>
            <a:endParaRPr lang="ru-RU" altLang="ko-KR" sz="1800" dirty="0">
              <a:latin typeface="Times New Roman" panose="02020603050405020304" pitchFamily="18" charset="0"/>
              <a:cs typeface="Times New Roman" panose="02020603050405020304" pitchFamily="18" charset="0"/>
            </a:endParaRPr>
          </a:p>
          <a:p>
            <a:pPr marL="0" indent="0" defTabSz="914400">
              <a:lnSpc>
                <a:spcPct val="100000"/>
              </a:lnSpc>
              <a:spcBef>
                <a:spcPts val="0"/>
              </a:spcBef>
              <a:buNone/>
              <a:defRPr/>
            </a:pPr>
            <a:endParaRPr lang="ru-RU" sz="18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indent="0">
              <a:buNone/>
            </a:pPr>
            <a:r>
              <a:rPr lang="ru-RU" sz="1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284014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66C047-D6A1-0CA0-2E75-12C2BEE70B95}"/>
              </a:ext>
            </a:extLst>
          </p:cNvPr>
          <p:cNvSpPr>
            <a:spLocks noGrp="1"/>
          </p:cNvSpPr>
          <p:nvPr>
            <p:ph type="title"/>
          </p:nvPr>
        </p:nvSpPr>
        <p:spPr>
          <a:xfrm>
            <a:off x="2033954" y="60358"/>
            <a:ext cx="9319847" cy="738335"/>
          </a:xfrm>
        </p:spPr>
        <p:txBody>
          <a:bodyPr/>
          <a:lstStyle/>
          <a:p>
            <a:r>
              <a:rPr lang="ru-RU" dirty="0"/>
              <a:t>Лимфомы</a:t>
            </a:r>
          </a:p>
        </p:txBody>
      </p:sp>
      <p:graphicFrame>
        <p:nvGraphicFramePr>
          <p:cNvPr id="11" name="Диаграмма 10">
            <a:extLst>
              <a:ext uri="{FF2B5EF4-FFF2-40B4-BE49-F238E27FC236}">
                <a16:creationId xmlns:a16="http://schemas.microsoft.com/office/drawing/2014/main" id="{FAD33B3B-79B9-888A-D729-217134270291}"/>
              </a:ext>
            </a:extLst>
          </p:cNvPr>
          <p:cNvGraphicFramePr/>
          <p:nvPr>
            <p:extLst>
              <p:ext uri="{D42A27DB-BD31-4B8C-83A1-F6EECF244321}">
                <p14:modId xmlns:p14="http://schemas.microsoft.com/office/powerpoint/2010/main" val="2630453417"/>
              </p:ext>
            </p:extLst>
          </p:nvPr>
        </p:nvGraphicFramePr>
        <p:xfrm>
          <a:off x="5153891" y="71250"/>
          <a:ext cx="4351282" cy="30400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Диаграмма 13">
            <a:extLst>
              <a:ext uri="{FF2B5EF4-FFF2-40B4-BE49-F238E27FC236}">
                <a16:creationId xmlns:a16="http://schemas.microsoft.com/office/drawing/2014/main" id="{A34DDF04-492C-8C57-EEB8-386192615B5C}"/>
              </a:ext>
            </a:extLst>
          </p:cNvPr>
          <p:cNvGraphicFramePr/>
          <p:nvPr/>
        </p:nvGraphicFramePr>
        <p:xfrm>
          <a:off x="0" y="2389632"/>
          <a:ext cx="8692896" cy="3748701"/>
        </p:xfrm>
        <a:graphic>
          <a:graphicData uri="http://schemas.openxmlformats.org/drawingml/2006/chart">
            <c:chart xmlns:c="http://schemas.openxmlformats.org/drawingml/2006/chart" xmlns:r="http://schemas.openxmlformats.org/officeDocument/2006/relationships" r:id="rId4"/>
          </a:graphicData>
        </a:graphic>
      </p:graphicFrame>
      <p:sp>
        <p:nvSpPr>
          <p:cNvPr id="16" name="Объект 15">
            <a:extLst>
              <a:ext uri="{FF2B5EF4-FFF2-40B4-BE49-F238E27FC236}">
                <a16:creationId xmlns:a16="http://schemas.microsoft.com/office/drawing/2014/main" id="{B1995EF6-2C13-5E80-8D16-45506E831F37}"/>
              </a:ext>
            </a:extLst>
          </p:cNvPr>
          <p:cNvSpPr>
            <a:spLocks noGrp="1"/>
          </p:cNvSpPr>
          <p:nvPr>
            <p:ph idx="1"/>
          </p:nvPr>
        </p:nvSpPr>
        <p:spPr>
          <a:xfrm>
            <a:off x="838200" y="1231392"/>
            <a:ext cx="10515600" cy="4718561"/>
          </a:xfrm>
        </p:spPr>
        <p:txBody>
          <a:bodyPr/>
          <a:lstStyle/>
          <a:p>
            <a:pPr marL="0" indent="0">
              <a:buNone/>
            </a:pPr>
            <a:r>
              <a:rPr lang="ru-RU" dirty="0"/>
              <a:t> </a:t>
            </a:r>
          </a:p>
        </p:txBody>
      </p:sp>
      <p:pic>
        <p:nvPicPr>
          <p:cNvPr id="18" name="Рисунок 17">
            <a:extLst>
              <a:ext uri="{FF2B5EF4-FFF2-40B4-BE49-F238E27FC236}">
                <a16:creationId xmlns:a16="http://schemas.microsoft.com/office/drawing/2014/main" id="{7AE4AF29-3459-E744-33E9-EB47240C23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7797" y="3122225"/>
            <a:ext cx="4230198" cy="2397747"/>
          </a:xfrm>
          <a:prstGeom prst="rect">
            <a:avLst/>
          </a:prstGeom>
        </p:spPr>
      </p:pic>
      <p:pic>
        <p:nvPicPr>
          <p:cNvPr id="20" name="Рисунок 19">
            <a:extLst>
              <a:ext uri="{FF2B5EF4-FFF2-40B4-BE49-F238E27FC236}">
                <a16:creationId xmlns:a16="http://schemas.microsoft.com/office/drawing/2014/main" id="{9A17A84B-3113-C1E6-80EF-C826FF2383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0539" y="5099197"/>
            <a:ext cx="3037896" cy="1889893"/>
          </a:xfrm>
          <a:prstGeom prst="rect">
            <a:avLst/>
          </a:prstGeom>
        </p:spPr>
      </p:pic>
      <p:pic>
        <p:nvPicPr>
          <p:cNvPr id="21" name="Рисунок 20">
            <a:extLst>
              <a:ext uri="{FF2B5EF4-FFF2-40B4-BE49-F238E27FC236}">
                <a16:creationId xmlns:a16="http://schemas.microsoft.com/office/drawing/2014/main" id="{2A5AC119-46AB-0119-F71B-0647B5D5F184}"/>
              </a:ext>
            </a:extLst>
          </p:cNvPr>
          <p:cNvPicPr>
            <a:picLocks noChangeAspect="1"/>
          </p:cNvPicPr>
          <p:nvPr/>
        </p:nvPicPr>
        <p:blipFill rotWithShape="1">
          <a:blip r:embed="rId7"/>
          <a:srcRect t="10375" b="16837"/>
          <a:stretch/>
        </p:blipFill>
        <p:spPr>
          <a:xfrm>
            <a:off x="8995115" y="1000872"/>
            <a:ext cx="2902314" cy="1889893"/>
          </a:xfrm>
          <a:prstGeom prst="rect">
            <a:avLst/>
          </a:prstGeom>
        </p:spPr>
      </p:pic>
      <p:sp>
        <p:nvSpPr>
          <p:cNvPr id="3" name="Прямоугольник 2">
            <a:extLst>
              <a:ext uri="{FF2B5EF4-FFF2-40B4-BE49-F238E27FC236}">
                <a16:creationId xmlns:a16="http://schemas.microsoft.com/office/drawing/2014/main" id="{947B1D33-E420-DFD4-7336-15B5C8046DE4}"/>
              </a:ext>
            </a:extLst>
          </p:cNvPr>
          <p:cNvSpPr/>
          <p:nvPr/>
        </p:nvSpPr>
        <p:spPr>
          <a:xfrm>
            <a:off x="288758" y="6138333"/>
            <a:ext cx="7676147" cy="5513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Times New Roman" panose="02020603050405020304" pitchFamily="18" charset="0"/>
                <a:cs typeface="Times New Roman" panose="02020603050405020304" pitchFamily="18" charset="0"/>
              </a:rPr>
              <a:t>Защищено 5 докторских  диссертаций! 4 кандидатских диссертаций.</a:t>
            </a:r>
          </a:p>
        </p:txBody>
      </p:sp>
    </p:spTree>
    <p:extLst>
      <p:ext uri="{BB962C8B-B14F-4D97-AF65-F5344CB8AC3E}">
        <p14:creationId xmlns:p14="http://schemas.microsoft.com/office/powerpoint/2010/main" val="2038626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8CC31D-8794-458D-B84B-327B75CB3FDF}"/>
              </a:ext>
            </a:extLst>
          </p:cNvPr>
          <p:cNvSpPr>
            <a:spLocks noGrp="1"/>
          </p:cNvSpPr>
          <p:nvPr>
            <p:ph type="title"/>
          </p:nvPr>
        </p:nvSpPr>
        <p:spPr>
          <a:xfrm>
            <a:off x="2072081" y="204124"/>
            <a:ext cx="9799447" cy="812915"/>
          </a:xfrm>
        </p:spPr>
        <p:txBody>
          <a:bodyPr>
            <a:normAutofit fontScale="90000"/>
          </a:bodyPr>
          <a:lstStyle/>
          <a:p>
            <a:pPr algn="ctr"/>
            <a:r>
              <a:rPr lang="ru-RU" sz="3600" dirty="0"/>
              <a:t>Эволюция дистанционной радиотерапии </a:t>
            </a:r>
            <a:br>
              <a:rPr lang="ru-RU" sz="3600" dirty="0"/>
            </a:br>
            <a:r>
              <a:rPr lang="ru-RU" sz="3600" dirty="0"/>
              <a:t>опухолей мозга в </a:t>
            </a:r>
            <a:r>
              <a:rPr lang="en-US" sz="3600" dirty="0"/>
              <a:t> </a:t>
            </a:r>
            <a:r>
              <a:rPr lang="ru-RU" sz="3600" dirty="0"/>
              <a:t>ФБГУ РНЦРР</a:t>
            </a:r>
            <a:endParaRPr lang="ru-RU" dirty="0"/>
          </a:p>
        </p:txBody>
      </p:sp>
      <p:cxnSp>
        <p:nvCxnSpPr>
          <p:cNvPr id="20" name="Прямая со стрелкой 19">
            <a:extLst>
              <a:ext uri="{FF2B5EF4-FFF2-40B4-BE49-F238E27FC236}">
                <a16:creationId xmlns:a16="http://schemas.microsoft.com/office/drawing/2014/main" id="{540157A1-6561-9B38-415D-C33EB9688E4D}"/>
              </a:ext>
            </a:extLst>
          </p:cNvPr>
          <p:cNvCxnSpPr>
            <a:cxnSpLocks/>
          </p:cNvCxnSpPr>
          <p:nvPr/>
        </p:nvCxnSpPr>
        <p:spPr>
          <a:xfrm>
            <a:off x="4465122" y="3003793"/>
            <a:ext cx="7575133"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25" name="Рисунок 24">
            <a:extLst>
              <a:ext uri="{FF2B5EF4-FFF2-40B4-BE49-F238E27FC236}">
                <a16:creationId xmlns:a16="http://schemas.microsoft.com/office/drawing/2014/main" id="{6AB99869-933A-C594-1BD7-E66458124E4F}"/>
              </a:ext>
            </a:extLst>
          </p:cNvPr>
          <p:cNvPicPr>
            <a:picLocks noChangeAspect="1"/>
          </p:cNvPicPr>
          <p:nvPr/>
        </p:nvPicPr>
        <p:blipFill rotWithShape="1">
          <a:blip r:embed="rId3"/>
          <a:srcRect l="50000" t="25973" r="9416" b="18511"/>
          <a:stretch/>
        </p:blipFill>
        <p:spPr>
          <a:xfrm>
            <a:off x="4855462" y="4627759"/>
            <a:ext cx="2638487" cy="1939296"/>
          </a:xfrm>
          <a:prstGeom prst="rect">
            <a:avLst/>
          </a:prstGeom>
        </p:spPr>
      </p:pic>
      <p:sp>
        <p:nvSpPr>
          <p:cNvPr id="26" name="TextBox 25">
            <a:extLst>
              <a:ext uri="{FF2B5EF4-FFF2-40B4-BE49-F238E27FC236}">
                <a16:creationId xmlns:a16="http://schemas.microsoft.com/office/drawing/2014/main" id="{C5CF5A71-51B2-93D5-04FB-E1CBE8642E4D}"/>
              </a:ext>
            </a:extLst>
          </p:cNvPr>
          <p:cNvSpPr txBox="1"/>
          <p:nvPr/>
        </p:nvSpPr>
        <p:spPr>
          <a:xfrm>
            <a:off x="4986287" y="4306382"/>
            <a:ext cx="19089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400" dirty="0">
                <a:solidFill>
                  <a:srgbClr val="4472C4">
                    <a:lumMod val="75000"/>
                  </a:srgbClr>
                </a:solidFill>
                <a:latin typeface="Calibri" panose="020F0502020204030204"/>
              </a:rPr>
              <a:t>о</a:t>
            </a:r>
            <a:r>
              <a:rPr kumimoji="0" lang="ru-RU" sz="240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т 2</a:t>
            </a:r>
            <a:r>
              <a:rPr kumimoji="0" lang="en-US" sz="240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 </a:t>
            </a:r>
            <a:r>
              <a:rPr kumimoji="0" lang="ru-RU" sz="240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к 3</a:t>
            </a:r>
            <a:r>
              <a:rPr kumimoji="0" lang="en-US" sz="240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a:t>
            </a:r>
            <a:endParaRPr kumimoji="0" lang="ru-RU" sz="2400"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pic>
        <p:nvPicPr>
          <p:cNvPr id="34" name="Рисунок 33">
            <a:extLst>
              <a:ext uri="{FF2B5EF4-FFF2-40B4-BE49-F238E27FC236}">
                <a16:creationId xmlns:a16="http://schemas.microsoft.com/office/drawing/2014/main" id="{0CE73258-319E-3FA6-2C06-965DFB1C10E5}"/>
              </a:ext>
            </a:extLst>
          </p:cNvPr>
          <p:cNvPicPr>
            <a:picLocks noChangeAspect="1"/>
          </p:cNvPicPr>
          <p:nvPr/>
        </p:nvPicPr>
        <p:blipFill rotWithShape="1">
          <a:blip r:embed="rId4"/>
          <a:srcRect l="25281" t="43290" r="62598" b="32987"/>
          <a:stretch/>
        </p:blipFill>
        <p:spPr>
          <a:xfrm>
            <a:off x="5545579" y="3075212"/>
            <a:ext cx="972556" cy="1070638"/>
          </a:xfrm>
          <a:prstGeom prst="rect">
            <a:avLst/>
          </a:prstGeom>
        </p:spPr>
      </p:pic>
      <p:pic>
        <p:nvPicPr>
          <p:cNvPr id="35" name="Рисунок 34">
            <a:extLst>
              <a:ext uri="{FF2B5EF4-FFF2-40B4-BE49-F238E27FC236}">
                <a16:creationId xmlns:a16="http://schemas.microsoft.com/office/drawing/2014/main" id="{B61963EE-CA57-83B4-479C-188D7729DD1C}"/>
              </a:ext>
            </a:extLst>
          </p:cNvPr>
          <p:cNvPicPr>
            <a:picLocks noChangeAspect="1"/>
          </p:cNvPicPr>
          <p:nvPr/>
        </p:nvPicPr>
        <p:blipFill rotWithShape="1">
          <a:blip r:embed="rId4"/>
          <a:srcRect l="62240" t="44848" r="24741" b="34199"/>
          <a:stretch/>
        </p:blipFill>
        <p:spPr>
          <a:xfrm>
            <a:off x="10844629" y="3084973"/>
            <a:ext cx="1152893" cy="1023536"/>
          </a:xfrm>
          <a:prstGeom prst="rect">
            <a:avLst/>
          </a:prstGeom>
        </p:spPr>
      </p:pic>
      <p:pic>
        <p:nvPicPr>
          <p:cNvPr id="36" name="Рисунок 35">
            <a:extLst>
              <a:ext uri="{FF2B5EF4-FFF2-40B4-BE49-F238E27FC236}">
                <a16:creationId xmlns:a16="http://schemas.microsoft.com/office/drawing/2014/main" id="{8BE7BFB3-FEC5-43DE-B7AF-C9D85112BB73}"/>
              </a:ext>
            </a:extLst>
          </p:cNvPr>
          <p:cNvPicPr>
            <a:picLocks noChangeAspect="1"/>
          </p:cNvPicPr>
          <p:nvPr/>
        </p:nvPicPr>
        <p:blipFill rotWithShape="1">
          <a:blip r:embed="rId5"/>
          <a:srcRect l="25119" t="917" r="49728" b="533"/>
          <a:stretch/>
        </p:blipFill>
        <p:spPr>
          <a:xfrm>
            <a:off x="9701677" y="3093086"/>
            <a:ext cx="1078999" cy="1034890"/>
          </a:xfrm>
          <a:prstGeom prst="rect">
            <a:avLst/>
          </a:prstGeom>
        </p:spPr>
      </p:pic>
      <p:pic>
        <p:nvPicPr>
          <p:cNvPr id="37" name="Рисунок 36">
            <a:extLst>
              <a:ext uri="{FF2B5EF4-FFF2-40B4-BE49-F238E27FC236}">
                <a16:creationId xmlns:a16="http://schemas.microsoft.com/office/drawing/2014/main" id="{A8AD53D1-50FB-07F0-C468-DB5702BFAE0B}"/>
              </a:ext>
            </a:extLst>
          </p:cNvPr>
          <p:cNvPicPr>
            <a:picLocks noChangeAspect="1"/>
          </p:cNvPicPr>
          <p:nvPr/>
        </p:nvPicPr>
        <p:blipFill rotWithShape="1">
          <a:blip r:embed="rId4"/>
          <a:srcRect l="51039" t="43982" r="38149" b="33021"/>
          <a:stretch/>
        </p:blipFill>
        <p:spPr>
          <a:xfrm>
            <a:off x="8673938" y="3093084"/>
            <a:ext cx="990326" cy="1056918"/>
          </a:xfrm>
          <a:prstGeom prst="rect">
            <a:avLst/>
          </a:prstGeom>
        </p:spPr>
      </p:pic>
      <p:pic>
        <p:nvPicPr>
          <p:cNvPr id="41" name="Рисунок 40">
            <a:extLst>
              <a:ext uri="{FF2B5EF4-FFF2-40B4-BE49-F238E27FC236}">
                <a16:creationId xmlns:a16="http://schemas.microsoft.com/office/drawing/2014/main" id="{3A417734-F549-32AE-D8E4-20995C4A2933}"/>
              </a:ext>
            </a:extLst>
          </p:cNvPr>
          <p:cNvPicPr>
            <a:picLocks noChangeAspect="1"/>
          </p:cNvPicPr>
          <p:nvPr/>
        </p:nvPicPr>
        <p:blipFill rotWithShape="1">
          <a:blip r:embed="rId6"/>
          <a:srcRect l="7983" t="25696" r="68359" b="28835"/>
          <a:stretch/>
        </p:blipFill>
        <p:spPr>
          <a:xfrm>
            <a:off x="7609421" y="3061422"/>
            <a:ext cx="990326" cy="1070638"/>
          </a:xfrm>
          <a:prstGeom prst="rect">
            <a:avLst/>
          </a:prstGeom>
        </p:spPr>
      </p:pic>
      <p:pic>
        <p:nvPicPr>
          <p:cNvPr id="43" name="Рисунок 42">
            <a:extLst>
              <a:ext uri="{FF2B5EF4-FFF2-40B4-BE49-F238E27FC236}">
                <a16:creationId xmlns:a16="http://schemas.microsoft.com/office/drawing/2014/main" id="{51989CF9-0158-8BA3-8786-B2E2DEFD22A5}"/>
              </a:ext>
            </a:extLst>
          </p:cNvPr>
          <p:cNvPicPr>
            <a:picLocks noChangeAspect="1"/>
          </p:cNvPicPr>
          <p:nvPr/>
        </p:nvPicPr>
        <p:blipFill rotWithShape="1">
          <a:blip r:embed="rId6"/>
          <a:srcRect l="37305" t="27705" r="38794" b="26201"/>
          <a:stretch/>
        </p:blipFill>
        <p:spPr>
          <a:xfrm>
            <a:off x="6536841" y="3091793"/>
            <a:ext cx="991386" cy="1058209"/>
          </a:xfrm>
          <a:prstGeom prst="rect">
            <a:avLst/>
          </a:prstGeom>
        </p:spPr>
      </p:pic>
      <p:pic>
        <p:nvPicPr>
          <p:cNvPr id="5" name="Рисунок 4">
            <a:extLst>
              <a:ext uri="{FF2B5EF4-FFF2-40B4-BE49-F238E27FC236}">
                <a16:creationId xmlns:a16="http://schemas.microsoft.com/office/drawing/2014/main" id="{F51403E9-47FB-8B14-15B3-8C7B75EB62D9}"/>
              </a:ext>
            </a:extLst>
          </p:cNvPr>
          <p:cNvPicPr>
            <a:picLocks noChangeAspect="1"/>
          </p:cNvPicPr>
          <p:nvPr/>
        </p:nvPicPr>
        <p:blipFill rotWithShape="1">
          <a:blip r:embed="rId7">
            <a:extLst>
              <a:ext uri="{28A0092B-C50C-407E-A947-70E740481C1C}">
                <a14:useLocalDpi xmlns:a14="http://schemas.microsoft.com/office/drawing/2010/main" val="0"/>
              </a:ext>
            </a:extLst>
          </a:blip>
          <a:srcRect r="7349"/>
          <a:stretch/>
        </p:blipFill>
        <p:spPr>
          <a:xfrm>
            <a:off x="7609421" y="4246411"/>
            <a:ext cx="1064517" cy="890968"/>
          </a:xfrm>
          <a:prstGeom prst="rect">
            <a:avLst/>
          </a:prstGeom>
        </p:spPr>
      </p:pic>
      <p:sp>
        <p:nvSpPr>
          <p:cNvPr id="6" name="TextBox 5">
            <a:extLst>
              <a:ext uri="{FF2B5EF4-FFF2-40B4-BE49-F238E27FC236}">
                <a16:creationId xmlns:a16="http://schemas.microsoft.com/office/drawing/2014/main" id="{F7CD792C-B3FF-355C-2C86-B63F13AC212C}"/>
              </a:ext>
            </a:extLst>
          </p:cNvPr>
          <p:cNvSpPr txBox="1"/>
          <p:nvPr/>
        </p:nvSpPr>
        <p:spPr>
          <a:xfrm>
            <a:off x="6424217" y="2191199"/>
            <a:ext cx="1076128" cy="461665"/>
          </a:xfrm>
          <a:prstGeom prst="rect">
            <a:avLst/>
          </a:prstGeom>
          <a:noFill/>
        </p:spPr>
        <p:txBody>
          <a:bodyPr wrap="none" rtlCol="0">
            <a:spAutoFit/>
          </a:bodyPr>
          <a:lstStyle/>
          <a:p>
            <a:r>
              <a:rPr lang="en-US" sz="2400" dirty="0">
                <a:solidFill>
                  <a:schemeClr val="accent1">
                    <a:lumMod val="75000"/>
                  </a:schemeClr>
                </a:solidFill>
              </a:rPr>
              <a:t>3D CRT</a:t>
            </a:r>
            <a:endParaRPr lang="ru-RU" sz="2400" dirty="0">
              <a:solidFill>
                <a:schemeClr val="accent1">
                  <a:lumMod val="75000"/>
                </a:schemeClr>
              </a:solidFill>
            </a:endParaRPr>
          </a:p>
        </p:txBody>
      </p:sp>
      <p:sp>
        <p:nvSpPr>
          <p:cNvPr id="7" name="TextBox 6">
            <a:extLst>
              <a:ext uri="{FF2B5EF4-FFF2-40B4-BE49-F238E27FC236}">
                <a16:creationId xmlns:a16="http://schemas.microsoft.com/office/drawing/2014/main" id="{2CA56F72-6DD1-E80B-29E3-0200152B3546}"/>
              </a:ext>
            </a:extLst>
          </p:cNvPr>
          <p:cNvSpPr txBox="1"/>
          <p:nvPr/>
        </p:nvSpPr>
        <p:spPr>
          <a:xfrm>
            <a:off x="7740253" y="2110297"/>
            <a:ext cx="1164324" cy="830997"/>
          </a:xfrm>
          <a:prstGeom prst="rect">
            <a:avLst/>
          </a:prstGeom>
          <a:noFill/>
        </p:spPr>
        <p:txBody>
          <a:bodyPr wrap="square" rtlCol="0">
            <a:spAutoFit/>
          </a:bodyPr>
          <a:lstStyle/>
          <a:p>
            <a:r>
              <a:rPr lang="en-US" sz="2400" dirty="0">
                <a:solidFill>
                  <a:schemeClr val="accent1">
                    <a:lumMod val="75000"/>
                  </a:schemeClr>
                </a:solidFill>
              </a:rPr>
              <a:t>IMRT</a:t>
            </a:r>
          </a:p>
          <a:p>
            <a:r>
              <a:rPr lang="en-US" sz="2400" dirty="0">
                <a:solidFill>
                  <a:schemeClr val="accent1">
                    <a:lumMod val="75000"/>
                  </a:schemeClr>
                </a:solidFill>
              </a:rPr>
              <a:t>VMAT</a:t>
            </a:r>
            <a:endParaRPr lang="ru-RU" sz="2400" dirty="0">
              <a:solidFill>
                <a:schemeClr val="accent1">
                  <a:lumMod val="75000"/>
                </a:schemeClr>
              </a:solidFill>
            </a:endParaRPr>
          </a:p>
        </p:txBody>
      </p:sp>
      <p:sp>
        <p:nvSpPr>
          <p:cNvPr id="8" name="TextBox 7">
            <a:extLst>
              <a:ext uri="{FF2B5EF4-FFF2-40B4-BE49-F238E27FC236}">
                <a16:creationId xmlns:a16="http://schemas.microsoft.com/office/drawing/2014/main" id="{46886E60-A787-77D1-E24F-BB388D1D22E3}"/>
              </a:ext>
            </a:extLst>
          </p:cNvPr>
          <p:cNvSpPr txBox="1"/>
          <p:nvPr/>
        </p:nvSpPr>
        <p:spPr>
          <a:xfrm>
            <a:off x="11167046" y="2330680"/>
            <a:ext cx="1064820" cy="461665"/>
          </a:xfrm>
          <a:prstGeom prst="rect">
            <a:avLst/>
          </a:prstGeom>
          <a:noFill/>
        </p:spPr>
        <p:txBody>
          <a:bodyPr wrap="square" rtlCol="0">
            <a:spAutoFit/>
          </a:bodyPr>
          <a:lstStyle/>
          <a:p>
            <a:r>
              <a:rPr lang="en-US" sz="2400" dirty="0">
                <a:solidFill>
                  <a:schemeClr val="accent1">
                    <a:lumMod val="75000"/>
                  </a:schemeClr>
                </a:solidFill>
              </a:rPr>
              <a:t>SRT</a:t>
            </a:r>
            <a:endParaRPr lang="ru-RU" sz="2400" dirty="0">
              <a:solidFill>
                <a:schemeClr val="accent1">
                  <a:lumMod val="75000"/>
                </a:schemeClr>
              </a:solidFill>
            </a:endParaRPr>
          </a:p>
        </p:txBody>
      </p:sp>
      <p:sp>
        <p:nvSpPr>
          <p:cNvPr id="9" name="TextBox 8">
            <a:extLst>
              <a:ext uri="{FF2B5EF4-FFF2-40B4-BE49-F238E27FC236}">
                <a16:creationId xmlns:a16="http://schemas.microsoft.com/office/drawing/2014/main" id="{DDB7D4E6-D3B5-D9E5-A31D-1C111E465FE4}"/>
              </a:ext>
            </a:extLst>
          </p:cNvPr>
          <p:cNvSpPr txBox="1"/>
          <p:nvPr/>
        </p:nvSpPr>
        <p:spPr>
          <a:xfrm>
            <a:off x="8783830" y="2191199"/>
            <a:ext cx="1425039" cy="769441"/>
          </a:xfrm>
          <a:prstGeom prst="rect">
            <a:avLst/>
          </a:prstGeom>
          <a:noFill/>
        </p:spPr>
        <p:txBody>
          <a:bodyPr wrap="square" rtlCol="0">
            <a:spAutoFit/>
          </a:bodyPr>
          <a:lstStyle/>
          <a:p>
            <a:r>
              <a:rPr lang="en-US" sz="2200" b="0" i="0" dirty="0">
                <a:solidFill>
                  <a:schemeClr val="accent1">
                    <a:lumMod val="75000"/>
                  </a:schemeClr>
                </a:solidFill>
                <a:effectLst/>
              </a:rPr>
              <a:t>WBRT +SIB</a:t>
            </a:r>
            <a:endParaRPr lang="ru-RU" sz="2200" dirty="0">
              <a:solidFill>
                <a:schemeClr val="accent1">
                  <a:lumMod val="75000"/>
                </a:schemeClr>
              </a:solidFill>
            </a:endParaRPr>
          </a:p>
        </p:txBody>
      </p:sp>
      <p:sp>
        <p:nvSpPr>
          <p:cNvPr id="10" name="TextBox 9">
            <a:extLst>
              <a:ext uri="{FF2B5EF4-FFF2-40B4-BE49-F238E27FC236}">
                <a16:creationId xmlns:a16="http://schemas.microsoft.com/office/drawing/2014/main" id="{81D767C5-DB5D-2AAE-DFD7-11BFC2B66878}"/>
              </a:ext>
            </a:extLst>
          </p:cNvPr>
          <p:cNvSpPr txBox="1"/>
          <p:nvPr/>
        </p:nvSpPr>
        <p:spPr>
          <a:xfrm>
            <a:off x="9687855" y="2378234"/>
            <a:ext cx="1305614" cy="430887"/>
          </a:xfrm>
          <a:prstGeom prst="rect">
            <a:avLst/>
          </a:prstGeom>
          <a:noFill/>
        </p:spPr>
        <p:txBody>
          <a:bodyPr wrap="none" rtlCol="0">
            <a:spAutoFit/>
          </a:bodyPr>
          <a:lstStyle/>
          <a:p>
            <a:r>
              <a:rPr lang="en-US" sz="2200" dirty="0">
                <a:solidFill>
                  <a:schemeClr val="accent1">
                    <a:lumMod val="75000"/>
                  </a:schemeClr>
                </a:solidFill>
              </a:rPr>
              <a:t>HA-WBRT</a:t>
            </a:r>
            <a:endParaRPr lang="ru-RU" sz="2200" dirty="0">
              <a:solidFill>
                <a:schemeClr val="accent1">
                  <a:lumMod val="75000"/>
                </a:schemeClr>
              </a:solidFill>
            </a:endParaRPr>
          </a:p>
        </p:txBody>
      </p:sp>
      <p:sp>
        <p:nvSpPr>
          <p:cNvPr id="11" name="TextBox 10">
            <a:extLst>
              <a:ext uri="{FF2B5EF4-FFF2-40B4-BE49-F238E27FC236}">
                <a16:creationId xmlns:a16="http://schemas.microsoft.com/office/drawing/2014/main" id="{C35EA22C-5843-7873-2D92-1CA11D4C81C6}"/>
              </a:ext>
            </a:extLst>
          </p:cNvPr>
          <p:cNvSpPr txBox="1"/>
          <p:nvPr/>
        </p:nvSpPr>
        <p:spPr>
          <a:xfrm>
            <a:off x="4986287" y="2289024"/>
            <a:ext cx="527144" cy="473542"/>
          </a:xfrm>
          <a:prstGeom prst="rect">
            <a:avLst/>
          </a:prstGeom>
          <a:noFill/>
        </p:spPr>
        <p:txBody>
          <a:bodyPr wrap="square" rtlCol="0">
            <a:spAutoFit/>
          </a:bodyPr>
          <a:lstStyle/>
          <a:p>
            <a:r>
              <a:rPr lang="en-US" sz="2400" dirty="0">
                <a:solidFill>
                  <a:schemeClr val="accent1">
                    <a:lumMod val="75000"/>
                  </a:schemeClr>
                </a:solidFill>
              </a:rPr>
              <a:t>2D</a:t>
            </a:r>
            <a:endParaRPr lang="ru-RU" sz="2400" dirty="0">
              <a:solidFill>
                <a:schemeClr val="accent1">
                  <a:lumMod val="75000"/>
                </a:schemeClr>
              </a:solidFill>
            </a:endParaRPr>
          </a:p>
        </p:txBody>
      </p:sp>
      <p:sp>
        <p:nvSpPr>
          <p:cNvPr id="14" name="TextBox 13">
            <a:extLst>
              <a:ext uri="{FF2B5EF4-FFF2-40B4-BE49-F238E27FC236}">
                <a16:creationId xmlns:a16="http://schemas.microsoft.com/office/drawing/2014/main" id="{5D5B3A3F-38AC-3EB9-98C1-DD6D0C703018}"/>
              </a:ext>
            </a:extLst>
          </p:cNvPr>
          <p:cNvSpPr txBox="1"/>
          <p:nvPr/>
        </p:nvSpPr>
        <p:spPr>
          <a:xfrm>
            <a:off x="338012" y="2146393"/>
            <a:ext cx="4329708" cy="452431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2D </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лучевая терапия.</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Конформная лучевая терапия</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6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3</a:t>
            </a: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 CRT (3D </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конформная радиотерапия).</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IMRT (</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радиотерапия с модуляцией интенсивности</a:t>
            </a: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VMAT (</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объемно-модулированная радиотерапия арками</a:t>
            </a: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SRT (c</a:t>
            </a:r>
            <a:r>
              <a:rPr kumimoji="0" lang="ru-RU" sz="16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тереотаксическая</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лучевая терапия</a:t>
            </a: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600" b="0"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rPr>
              <a:t>*WBRT + SIB</a:t>
            </a:r>
            <a:r>
              <a:rPr kumimoji="0" lang="ru-RU" sz="1600" b="0"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rPr>
              <a:t> (</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облучение всего объема головного мозга с интегрированным </a:t>
            </a:r>
            <a:r>
              <a:rPr kumimoji="0" lang="ru-RU" sz="1600" b="0" i="0" u="none" strike="noStrike" kern="1200" cap="none" spc="0" normalizeH="0" baseline="0" noProof="0" dirty="0" err="1">
                <a:ln>
                  <a:noFill/>
                </a:ln>
                <a:solidFill>
                  <a:srgbClr val="4472C4">
                    <a:lumMod val="50000"/>
                  </a:srgbClr>
                </a:solidFill>
                <a:effectLst/>
                <a:uLnTx/>
                <a:uFillTx/>
                <a:latin typeface="Calibri" panose="020F0502020204030204"/>
                <a:ea typeface="+mn-ea"/>
                <a:cs typeface="+mn-cs"/>
              </a:rPr>
              <a:t>бустом</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HA-WBRT</a:t>
            </a:r>
            <a:r>
              <a:rPr kumimoji="0" lang="en-US" sz="1600" b="0"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rPr>
              <a:t> </a:t>
            </a:r>
            <a:r>
              <a:rPr kumimoji="0" lang="ru-RU" sz="1600" b="0"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rPr>
              <a:t>(</a:t>
            </a:r>
            <a:r>
              <a:rPr kumimoji="0" lang="ru-RU" sz="16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облучение всего объема головного мозга с исключением гиппокампа).</a:t>
            </a:r>
          </a:p>
        </p:txBody>
      </p:sp>
      <p:pic>
        <p:nvPicPr>
          <p:cNvPr id="2051" name="Рисунок 1">
            <a:extLst>
              <a:ext uri="{FF2B5EF4-FFF2-40B4-BE49-F238E27FC236}">
                <a16:creationId xmlns:a16="http://schemas.microsoft.com/office/drawing/2014/main" id="{86E11E27-87F7-0E7A-073E-E49E12F858CD}"/>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18010" t="5056" r="25022" b="10077"/>
          <a:stretch/>
        </p:blipFill>
        <p:spPr bwMode="auto">
          <a:xfrm>
            <a:off x="4336563" y="3000751"/>
            <a:ext cx="1246909" cy="11997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612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8CC31D-8794-458D-B84B-327B75CB3FDF}"/>
              </a:ext>
            </a:extLst>
          </p:cNvPr>
          <p:cNvSpPr>
            <a:spLocks noGrp="1"/>
          </p:cNvSpPr>
          <p:nvPr>
            <p:ph type="title"/>
          </p:nvPr>
        </p:nvSpPr>
        <p:spPr>
          <a:xfrm>
            <a:off x="2072081" y="204124"/>
            <a:ext cx="9799447" cy="812915"/>
          </a:xfrm>
        </p:spPr>
        <p:txBody>
          <a:bodyPr>
            <a:normAutofit fontScale="90000"/>
          </a:bodyPr>
          <a:lstStyle/>
          <a:p>
            <a:pPr algn="ctr"/>
            <a:r>
              <a:rPr lang="ru-RU" sz="3600" dirty="0"/>
              <a:t>Гипертермическая электротерапия (</a:t>
            </a:r>
            <a:r>
              <a:rPr lang="ru-RU" sz="3600" dirty="0" err="1"/>
              <a:t>онкотермия</a:t>
            </a:r>
            <a:r>
              <a:rPr lang="ru-RU" sz="3600" dirty="0"/>
              <a:t>) в лечении глиом ВСЗ </a:t>
            </a:r>
            <a:br>
              <a:rPr lang="ru-RU" dirty="0"/>
            </a:br>
            <a:endParaRPr lang="ru-RU" dirty="0"/>
          </a:p>
        </p:txBody>
      </p:sp>
      <p:pic>
        <p:nvPicPr>
          <p:cNvPr id="3" name="Рисунок 2">
            <a:extLst>
              <a:ext uri="{FF2B5EF4-FFF2-40B4-BE49-F238E27FC236}">
                <a16:creationId xmlns:a16="http://schemas.microsoft.com/office/drawing/2014/main" id="{73906566-17E1-9B32-6E23-0EE859908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5586" y="1801010"/>
            <a:ext cx="2075861" cy="1756386"/>
          </a:xfrm>
          <a:prstGeom prst="rect">
            <a:avLst/>
          </a:prstGeom>
        </p:spPr>
      </p:pic>
      <p:pic>
        <p:nvPicPr>
          <p:cNvPr id="6" name="Рисунок 5">
            <a:extLst>
              <a:ext uri="{FF2B5EF4-FFF2-40B4-BE49-F238E27FC236}">
                <a16:creationId xmlns:a16="http://schemas.microsoft.com/office/drawing/2014/main" id="{79967BFF-0C96-3B6D-9E58-83B4D3190E56}"/>
              </a:ext>
            </a:extLst>
          </p:cNvPr>
          <p:cNvPicPr>
            <a:picLocks noChangeAspect="1"/>
          </p:cNvPicPr>
          <p:nvPr/>
        </p:nvPicPr>
        <p:blipFill>
          <a:blip r:embed="rId4"/>
          <a:stretch>
            <a:fillRect/>
          </a:stretch>
        </p:blipFill>
        <p:spPr>
          <a:xfrm>
            <a:off x="7254230" y="4059056"/>
            <a:ext cx="2247217" cy="1589667"/>
          </a:xfrm>
          <a:prstGeom prst="rect">
            <a:avLst/>
          </a:prstGeom>
        </p:spPr>
      </p:pic>
      <p:pic>
        <p:nvPicPr>
          <p:cNvPr id="8" name="Рисунок 7">
            <a:extLst>
              <a:ext uri="{FF2B5EF4-FFF2-40B4-BE49-F238E27FC236}">
                <a16:creationId xmlns:a16="http://schemas.microsoft.com/office/drawing/2014/main" id="{43B003B5-B347-5120-1BBF-F2F6621EE8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371" y="3432696"/>
            <a:ext cx="1140748" cy="966861"/>
          </a:xfrm>
          <a:prstGeom prst="rect">
            <a:avLst/>
          </a:prstGeom>
        </p:spPr>
      </p:pic>
      <p:pic>
        <p:nvPicPr>
          <p:cNvPr id="9" name="Рисунок 8">
            <a:extLst>
              <a:ext uri="{FF2B5EF4-FFF2-40B4-BE49-F238E27FC236}">
                <a16:creationId xmlns:a16="http://schemas.microsoft.com/office/drawing/2014/main" id="{F14703A1-AFF6-F540-960E-C4F456E45C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371" y="1465948"/>
            <a:ext cx="1140748" cy="966859"/>
          </a:xfrm>
          <a:prstGeom prst="rect">
            <a:avLst/>
          </a:prstGeom>
        </p:spPr>
      </p:pic>
      <p:pic>
        <p:nvPicPr>
          <p:cNvPr id="10" name="Рисунок 9">
            <a:extLst>
              <a:ext uri="{FF2B5EF4-FFF2-40B4-BE49-F238E27FC236}">
                <a16:creationId xmlns:a16="http://schemas.microsoft.com/office/drawing/2014/main" id="{6A6DC3F2-7FFE-D327-01D4-DFDA5E0E96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1371" y="2462140"/>
            <a:ext cx="1140748" cy="966860"/>
          </a:xfrm>
          <a:prstGeom prst="rect">
            <a:avLst/>
          </a:prstGeom>
        </p:spPr>
      </p:pic>
      <p:pic>
        <p:nvPicPr>
          <p:cNvPr id="13" name="Рисунок 12">
            <a:extLst>
              <a:ext uri="{FF2B5EF4-FFF2-40B4-BE49-F238E27FC236}">
                <a16:creationId xmlns:a16="http://schemas.microsoft.com/office/drawing/2014/main" id="{FECDF32B-EF08-0CE9-3AF5-6FF8A069C166}"/>
              </a:ext>
            </a:extLst>
          </p:cNvPr>
          <p:cNvPicPr>
            <a:picLocks noChangeAspect="1"/>
          </p:cNvPicPr>
          <p:nvPr/>
        </p:nvPicPr>
        <p:blipFill rotWithShape="1">
          <a:blip r:embed="rId8"/>
          <a:srcRect t="12633" r="2291"/>
          <a:stretch/>
        </p:blipFill>
        <p:spPr>
          <a:xfrm>
            <a:off x="9873337" y="3907241"/>
            <a:ext cx="2075860" cy="1539986"/>
          </a:xfrm>
          <a:prstGeom prst="rect">
            <a:avLst/>
          </a:prstGeom>
        </p:spPr>
      </p:pic>
      <p:pic>
        <p:nvPicPr>
          <p:cNvPr id="14" name="Рисунок 7">
            <a:extLst>
              <a:ext uri="{FF2B5EF4-FFF2-40B4-BE49-F238E27FC236}">
                <a16:creationId xmlns:a16="http://schemas.microsoft.com/office/drawing/2014/main" id="{31483D36-66C6-4165-836D-4786510718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41507" y="1684547"/>
            <a:ext cx="1930021" cy="166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Диаграмма 14">
            <a:extLst>
              <a:ext uri="{FF2B5EF4-FFF2-40B4-BE49-F238E27FC236}">
                <a16:creationId xmlns:a16="http://schemas.microsoft.com/office/drawing/2014/main" id="{D2223BFF-08A6-207A-C820-5CC9CE775BEE}"/>
              </a:ext>
            </a:extLst>
          </p:cNvPr>
          <p:cNvGraphicFramePr/>
          <p:nvPr/>
        </p:nvGraphicFramePr>
        <p:xfrm>
          <a:off x="2522089" y="1907291"/>
          <a:ext cx="4360251" cy="3282226"/>
        </p:xfrm>
        <a:graphic>
          <a:graphicData uri="http://schemas.openxmlformats.org/drawingml/2006/chart">
            <c:chart xmlns:c="http://schemas.openxmlformats.org/drawingml/2006/chart" xmlns:r="http://schemas.openxmlformats.org/officeDocument/2006/relationships" r:id="rId10"/>
          </a:graphicData>
        </a:graphic>
      </p:graphicFrame>
      <p:cxnSp>
        <p:nvCxnSpPr>
          <p:cNvPr id="17" name="Прямая со стрелкой 16">
            <a:extLst>
              <a:ext uri="{FF2B5EF4-FFF2-40B4-BE49-F238E27FC236}">
                <a16:creationId xmlns:a16="http://schemas.microsoft.com/office/drawing/2014/main" id="{007DB41D-E7C9-F3EF-C5EA-6B93F41D3542}"/>
              </a:ext>
            </a:extLst>
          </p:cNvPr>
          <p:cNvCxnSpPr>
            <a:cxnSpLocks/>
          </p:cNvCxnSpPr>
          <p:nvPr/>
        </p:nvCxnSpPr>
        <p:spPr>
          <a:xfrm>
            <a:off x="1645127" y="3429000"/>
            <a:ext cx="8179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a:extLst>
              <a:ext uri="{FF2B5EF4-FFF2-40B4-BE49-F238E27FC236}">
                <a16:creationId xmlns:a16="http://schemas.microsoft.com/office/drawing/2014/main" id="{540157A1-6561-9B38-415D-C33EB9688E4D}"/>
              </a:ext>
            </a:extLst>
          </p:cNvPr>
          <p:cNvCxnSpPr>
            <a:cxnSpLocks/>
          </p:cNvCxnSpPr>
          <p:nvPr/>
        </p:nvCxnSpPr>
        <p:spPr>
          <a:xfrm>
            <a:off x="6607631" y="3456456"/>
            <a:ext cx="8179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1" name="Прямоугольник 20">
            <a:extLst>
              <a:ext uri="{FF2B5EF4-FFF2-40B4-BE49-F238E27FC236}">
                <a16:creationId xmlns:a16="http://schemas.microsoft.com/office/drawing/2014/main" id="{09C804DF-24C6-42C6-BE21-20683EDC94CA}"/>
              </a:ext>
            </a:extLst>
          </p:cNvPr>
          <p:cNvSpPr/>
          <p:nvPr/>
        </p:nvSpPr>
        <p:spPr>
          <a:xfrm>
            <a:off x="2481058" y="1907291"/>
            <a:ext cx="4081768" cy="3539935"/>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Рисунок 21">
            <a:extLst>
              <a:ext uri="{FF2B5EF4-FFF2-40B4-BE49-F238E27FC236}">
                <a16:creationId xmlns:a16="http://schemas.microsoft.com/office/drawing/2014/main" id="{6C6725DC-2C97-219F-61D2-040AD2078D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1371" y="4425194"/>
            <a:ext cx="1165594" cy="1074348"/>
          </a:xfrm>
          <a:prstGeom prst="rect">
            <a:avLst/>
          </a:prstGeom>
        </p:spPr>
      </p:pic>
    </p:spTree>
    <p:extLst>
      <p:ext uri="{BB962C8B-B14F-4D97-AF65-F5344CB8AC3E}">
        <p14:creationId xmlns:p14="http://schemas.microsoft.com/office/powerpoint/2010/main" val="3177378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6495" y="438310"/>
            <a:ext cx="6920815" cy="743010"/>
          </a:xfrm>
        </p:spPr>
        <p:txBody>
          <a:bodyPr>
            <a:normAutofit fontScale="90000"/>
          </a:bodyPr>
          <a:lstStyle/>
          <a:p>
            <a:pPr algn="ctr"/>
            <a:r>
              <a:rPr lang="ru-RU" sz="2800" b="1" dirty="0"/>
              <a:t>РАДИОТЕРАПИЯ ГЛИОМ ВСЗ В СОЧЕТАНИИ С ОНК</a:t>
            </a:r>
            <a:r>
              <a:rPr lang="en-US" sz="2800" b="1" dirty="0"/>
              <a:t>O</a:t>
            </a:r>
            <a:r>
              <a:rPr lang="ru-RU" sz="2800" b="1" dirty="0"/>
              <a:t>ТЕРМИЕЙ</a:t>
            </a:r>
            <a:br>
              <a:rPr lang="ru-RU" sz="2800" dirty="0"/>
            </a:br>
            <a:br>
              <a:rPr lang="ru-RU" sz="2800" dirty="0"/>
            </a:br>
            <a:endParaRPr lang="ru-RU" sz="2800" dirty="0"/>
          </a:p>
        </p:txBody>
      </p:sp>
      <p:sp>
        <p:nvSpPr>
          <p:cNvPr id="17" name="Прямоугольник 16">
            <a:extLst>
              <a:ext uri="{FF2B5EF4-FFF2-40B4-BE49-F238E27FC236}">
                <a16:creationId xmlns:a16="http://schemas.microsoft.com/office/drawing/2014/main" id="{B03D6D3F-7E81-793E-D5F7-67E1F025B2F7}"/>
              </a:ext>
            </a:extLst>
          </p:cNvPr>
          <p:cNvSpPr/>
          <p:nvPr/>
        </p:nvSpPr>
        <p:spPr>
          <a:xfrm>
            <a:off x="308759" y="1677246"/>
            <a:ext cx="3051958" cy="3503508"/>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Рисунок 11">
            <a:extLst>
              <a:ext uri="{FF2B5EF4-FFF2-40B4-BE49-F238E27FC236}">
                <a16:creationId xmlns:a16="http://schemas.microsoft.com/office/drawing/2014/main" id="{FB1C70E9-F63B-E10F-16D5-31B581D44C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190" y="1752741"/>
            <a:ext cx="2687096" cy="3389418"/>
          </a:xfrm>
          <a:prstGeom prst="rect">
            <a:avLst/>
          </a:prstGeom>
        </p:spPr>
      </p:pic>
      <p:pic>
        <p:nvPicPr>
          <p:cNvPr id="18" name="Рисунок 17">
            <a:extLst>
              <a:ext uri="{FF2B5EF4-FFF2-40B4-BE49-F238E27FC236}">
                <a16:creationId xmlns:a16="http://schemas.microsoft.com/office/drawing/2014/main" id="{B23DD0CB-9054-C46B-FD00-F9E2B9EA3101}"/>
              </a:ext>
            </a:extLst>
          </p:cNvPr>
          <p:cNvPicPr>
            <a:picLocks noChangeAspect="1"/>
          </p:cNvPicPr>
          <p:nvPr/>
        </p:nvPicPr>
        <p:blipFill rotWithShape="1">
          <a:blip r:embed="rId4"/>
          <a:srcRect t="12633" r="2291"/>
          <a:stretch/>
        </p:blipFill>
        <p:spPr>
          <a:xfrm>
            <a:off x="9331906" y="1651861"/>
            <a:ext cx="2368904" cy="1706781"/>
          </a:xfrm>
          <a:prstGeom prst="rect">
            <a:avLst/>
          </a:prstGeom>
        </p:spPr>
      </p:pic>
      <p:pic>
        <p:nvPicPr>
          <p:cNvPr id="22" name="Рисунок 4">
            <a:extLst>
              <a:ext uri="{FF2B5EF4-FFF2-40B4-BE49-F238E27FC236}">
                <a16:creationId xmlns:a16="http://schemas.microsoft.com/office/drawing/2014/main" id="{83587745-30C3-D895-8272-4DF4A4005B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7149" y="1651861"/>
            <a:ext cx="2334955" cy="204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3" name="Таблица 22">
            <a:extLst>
              <a:ext uri="{FF2B5EF4-FFF2-40B4-BE49-F238E27FC236}">
                <a16:creationId xmlns:a16="http://schemas.microsoft.com/office/drawing/2014/main" id="{8BF9E3EC-C9AA-0DEB-F1E2-9260E1DC00B8}"/>
              </a:ext>
            </a:extLst>
          </p:cNvPr>
          <p:cNvGraphicFramePr>
            <a:graphicFrameLocks noGrp="1"/>
          </p:cNvGraphicFramePr>
          <p:nvPr>
            <p:extLst>
              <p:ext uri="{D42A27DB-BD31-4B8C-83A1-F6EECF244321}">
                <p14:modId xmlns:p14="http://schemas.microsoft.com/office/powerpoint/2010/main" val="3264450386"/>
              </p:ext>
            </p:extLst>
          </p:nvPr>
        </p:nvGraphicFramePr>
        <p:xfrm>
          <a:off x="5890162" y="1651863"/>
          <a:ext cx="3051958" cy="2564765"/>
        </p:xfrm>
        <a:graphic>
          <a:graphicData uri="http://schemas.openxmlformats.org/drawingml/2006/table">
            <a:tbl>
              <a:tblPr firstRow="1" firstCol="1" bandRow="1">
                <a:tableStyleId>{5C22544A-7EE6-4342-B048-85BDC9FD1C3A}</a:tableStyleId>
              </a:tblPr>
              <a:tblGrid>
                <a:gridCol w="991511">
                  <a:extLst>
                    <a:ext uri="{9D8B030D-6E8A-4147-A177-3AD203B41FA5}">
                      <a16:colId xmlns:a16="http://schemas.microsoft.com/office/drawing/2014/main" val="20000"/>
                    </a:ext>
                  </a:extLst>
                </a:gridCol>
                <a:gridCol w="524534">
                  <a:extLst>
                    <a:ext uri="{9D8B030D-6E8A-4147-A177-3AD203B41FA5}">
                      <a16:colId xmlns:a16="http://schemas.microsoft.com/office/drawing/2014/main" val="20001"/>
                    </a:ext>
                  </a:extLst>
                </a:gridCol>
                <a:gridCol w="534468">
                  <a:extLst>
                    <a:ext uri="{9D8B030D-6E8A-4147-A177-3AD203B41FA5}">
                      <a16:colId xmlns:a16="http://schemas.microsoft.com/office/drawing/2014/main" val="20002"/>
                    </a:ext>
                  </a:extLst>
                </a:gridCol>
                <a:gridCol w="579631">
                  <a:extLst>
                    <a:ext uri="{9D8B030D-6E8A-4147-A177-3AD203B41FA5}">
                      <a16:colId xmlns:a16="http://schemas.microsoft.com/office/drawing/2014/main" val="20003"/>
                    </a:ext>
                  </a:extLst>
                </a:gridCol>
                <a:gridCol w="421814">
                  <a:extLst>
                    <a:ext uri="{9D8B030D-6E8A-4147-A177-3AD203B41FA5}">
                      <a16:colId xmlns:a16="http://schemas.microsoft.com/office/drawing/2014/main" val="20004"/>
                    </a:ext>
                  </a:extLst>
                </a:gridCol>
              </a:tblGrid>
              <a:tr h="169240">
                <a:tc rowSpan="2">
                  <a:txBody>
                    <a:bodyPr/>
                    <a:lstStyle/>
                    <a:p>
                      <a:pPr algn="ctr">
                        <a:lnSpc>
                          <a:spcPct val="150000"/>
                        </a:lnSpc>
                        <a:spcAft>
                          <a:spcPts val="0"/>
                        </a:spcAft>
                      </a:pPr>
                      <a:r>
                        <a:rPr lang="ru-RU" sz="900" dirty="0">
                          <a:effectLst/>
                        </a:rPr>
                        <a:t>исследуемые группы сравнения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tc gridSpan="3">
                  <a:txBody>
                    <a:bodyPr/>
                    <a:lstStyle/>
                    <a:p>
                      <a:pPr algn="ctr">
                        <a:lnSpc>
                          <a:spcPct val="150000"/>
                        </a:lnSpc>
                        <a:spcAft>
                          <a:spcPts val="0"/>
                        </a:spcAft>
                      </a:pPr>
                      <a:r>
                        <a:rPr lang="ru-RU" sz="900">
                          <a:effectLst/>
                        </a:rPr>
                        <a:t>Общая выживаемость</a:t>
                      </a:r>
                      <a:endParaRPr lang="ru-RU"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hMerge="1">
                  <a:txBody>
                    <a:bodyPr/>
                    <a:lstStyle/>
                    <a:p>
                      <a:endParaRPr lang="ru-RU"/>
                    </a:p>
                  </a:txBody>
                  <a:tcPr/>
                </a:tc>
                <a:tc hMerge="1">
                  <a:txBody>
                    <a:bodyPr/>
                    <a:lstStyle/>
                    <a:p>
                      <a:endParaRPr lang="ru-RU"/>
                    </a:p>
                  </a:txBody>
                  <a:tcPr/>
                </a:tc>
                <a:tc rowSpan="2">
                  <a:txBody>
                    <a:bodyPr/>
                    <a:lstStyle/>
                    <a:p>
                      <a:pPr algn="ctr">
                        <a:spcAft>
                          <a:spcPts val="0"/>
                        </a:spcAft>
                      </a:pPr>
                      <a:r>
                        <a:rPr lang="ru-RU" sz="900">
                          <a:effectLst/>
                        </a:rPr>
                        <a:t> </a:t>
                      </a:r>
                    </a:p>
                    <a:p>
                      <a:pPr algn="ctr">
                        <a:lnSpc>
                          <a:spcPct val="150000"/>
                        </a:lnSpc>
                        <a:spcAft>
                          <a:spcPts val="0"/>
                        </a:spcAft>
                      </a:pPr>
                      <a:r>
                        <a:rPr lang="en-US" sz="900">
                          <a:effectLst/>
                        </a:rPr>
                        <a:t>p</a:t>
                      </a:r>
                      <a:endParaRPr lang="ru-RU"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extLst>
                  <a:ext uri="{0D108BD9-81ED-4DB2-BD59-A6C34878D82A}">
                    <a16:rowId xmlns:a16="http://schemas.microsoft.com/office/drawing/2014/main" val="10000"/>
                  </a:ext>
                </a:extLst>
              </a:tr>
              <a:tr h="737664">
                <a:tc vMerge="1">
                  <a:txBody>
                    <a:bodyPr/>
                    <a:lstStyle/>
                    <a:p>
                      <a:endParaRPr lang="ru-RU"/>
                    </a:p>
                  </a:txBody>
                  <a:tcPr/>
                </a:tc>
                <a:tc>
                  <a:txBody>
                    <a:bodyPr/>
                    <a:lstStyle/>
                    <a:p>
                      <a:pPr indent="24130">
                        <a:lnSpc>
                          <a:spcPct val="150000"/>
                        </a:lnSpc>
                        <a:spcAft>
                          <a:spcPts val="0"/>
                        </a:spcAft>
                      </a:pPr>
                      <a:r>
                        <a:rPr lang="ru-RU" sz="900" dirty="0">
                          <a:effectLst/>
                        </a:rPr>
                        <a:t>Медиана</a:t>
                      </a:r>
                    </a:p>
                    <a:p>
                      <a:pPr indent="24130">
                        <a:lnSpc>
                          <a:spcPct val="150000"/>
                        </a:lnSpc>
                        <a:spcAft>
                          <a:spcPts val="0"/>
                        </a:spcAft>
                      </a:pPr>
                      <a:r>
                        <a:rPr lang="ru-RU" sz="900" dirty="0">
                          <a:effectLst/>
                        </a:rPr>
                        <a:t>(месяцы)</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nSpc>
                          <a:spcPct val="115000"/>
                        </a:lnSpc>
                        <a:spcAft>
                          <a:spcPts val="1000"/>
                        </a:spcAft>
                      </a:pPr>
                      <a:r>
                        <a:rPr lang="ru-RU" sz="900" dirty="0">
                          <a:effectLst/>
                        </a:rPr>
                        <a:t>1-летняя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tc>
                  <a:txBody>
                    <a:bodyPr/>
                    <a:lstStyle/>
                    <a:p>
                      <a:pPr>
                        <a:lnSpc>
                          <a:spcPct val="115000"/>
                        </a:lnSpc>
                        <a:spcAft>
                          <a:spcPts val="1000"/>
                        </a:spcAft>
                      </a:pPr>
                      <a:r>
                        <a:rPr lang="ru-RU" sz="900" dirty="0">
                          <a:effectLst/>
                        </a:rPr>
                        <a:t>2-х летняя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tc vMerge="1">
                  <a:txBody>
                    <a:bodyPr/>
                    <a:lstStyle/>
                    <a:p>
                      <a:endParaRPr lang="ru-RU"/>
                    </a:p>
                  </a:txBody>
                  <a:tcPr/>
                </a:tc>
                <a:extLst>
                  <a:ext uri="{0D108BD9-81ED-4DB2-BD59-A6C34878D82A}">
                    <a16:rowId xmlns:a16="http://schemas.microsoft.com/office/drawing/2014/main" val="10001"/>
                  </a:ext>
                </a:extLst>
              </a:tr>
              <a:tr h="358715">
                <a:tc>
                  <a:txBody>
                    <a:bodyPr/>
                    <a:lstStyle/>
                    <a:p>
                      <a:pPr>
                        <a:lnSpc>
                          <a:spcPct val="150000"/>
                        </a:lnSpc>
                        <a:spcAft>
                          <a:spcPts val="0"/>
                        </a:spcAft>
                      </a:pPr>
                      <a:r>
                        <a:rPr lang="ru-RU" sz="900" dirty="0">
                          <a:effectLst/>
                        </a:rPr>
                        <a:t>І. Контрольная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marL="0" indent="0" algn="ctr">
                        <a:lnSpc>
                          <a:spcPct val="150000"/>
                        </a:lnSpc>
                        <a:spcAft>
                          <a:spcPts val="0"/>
                        </a:spcAft>
                      </a:pPr>
                      <a:r>
                        <a:rPr lang="en-US" sz="900" dirty="0">
                          <a:effectLst/>
                        </a:rPr>
                        <a:t>15</a:t>
                      </a:r>
                      <a:r>
                        <a:rPr lang="ru-RU" sz="900" dirty="0">
                          <a:effectLst/>
                        </a:rPr>
                        <a:t>,9</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78,1%</a:t>
                      </a:r>
                    </a:p>
                    <a:p>
                      <a:pPr algn="ctr">
                        <a:lnSpc>
                          <a:spcPct val="150000"/>
                        </a:lnSpc>
                        <a:spcAft>
                          <a:spcPts val="0"/>
                        </a:spcAft>
                      </a:pPr>
                      <a:r>
                        <a:rPr lang="en-US" sz="900" dirty="0">
                          <a:effectLst/>
                        </a:rPr>
                        <a:t>(n=59)</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 22,5%</a:t>
                      </a:r>
                    </a:p>
                    <a:p>
                      <a:pPr algn="ctr">
                        <a:lnSpc>
                          <a:spcPct val="150000"/>
                        </a:lnSpc>
                        <a:spcAft>
                          <a:spcPts val="0"/>
                        </a:spcAft>
                      </a:pPr>
                      <a:r>
                        <a:rPr lang="en-US" sz="900" dirty="0">
                          <a:effectLst/>
                        </a:rPr>
                        <a:t>(n=17)</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rowSpan="3">
                  <a:txBody>
                    <a:bodyPr/>
                    <a:lstStyle/>
                    <a:p>
                      <a:pPr indent="19050" algn="ctr">
                        <a:lnSpc>
                          <a:spcPct val="150000"/>
                        </a:lnSpc>
                        <a:spcAft>
                          <a:spcPts val="0"/>
                        </a:spcAft>
                      </a:pPr>
                      <a:r>
                        <a:rPr lang="ru-RU" sz="900" dirty="0">
                          <a:effectLst/>
                        </a:rPr>
                        <a:t> </a:t>
                      </a:r>
                    </a:p>
                    <a:p>
                      <a:pPr indent="19050" algn="ctr">
                        <a:lnSpc>
                          <a:spcPct val="150000"/>
                        </a:lnSpc>
                        <a:spcAft>
                          <a:spcPts val="0"/>
                        </a:spcAft>
                      </a:pPr>
                      <a:r>
                        <a:rPr lang="ru-RU" sz="900" dirty="0">
                          <a:effectLst/>
                        </a:rPr>
                        <a:t> </a:t>
                      </a:r>
                    </a:p>
                    <a:p>
                      <a:pPr algn="ctr">
                        <a:lnSpc>
                          <a:spcPct val="150000"/>
                        </a:lnSpc>
                        <a:spcAft>
                          <a:spcPts val="0"/>
                        </a:spcAft>
                      </a:pPr>
                      <a:r>
                        <a:rPr lang="ru-RU" sz="900" dirty="0">
                          <a:effectLst/>
                        </a:rPr>
                        <a:t> </a:t>
                      </a:r>
                    </a:p>
                    <a:p>
                      <a:pPr algn="ctr">
                        <a:lnSpc>
                          <a:spcPct val="150000"/>
                        </a:lnSpc>
                        <a:spcAft>
                          <a:spcPts val="0"/>
                        </a:spcAft>
                      </a:pPr>
                      <a:r>
                        <a:rPr lang="ru-RU" sz="900" dirty="0">
                          <a:effectLst/>
                        </a:rPr>
                        <a:t> </a:t>
                      </a:r>
                    </a:p>
                    <a:p>
                      <a:pPr algn="ctr">
                        <a:lnSpc>
                          <a:spcPct val="150000"/>
                        </a:lnSpc>
                        <a:spcAft>
                          <a:spcPts val="0"/>
                        </a:spcAft>
                      </a:pPr>
                      <a:r>
                        <a:rPr lang="ru-RU" sz="900" dirty="0">
                          <a:effectLst/>
                        </a:rPr>
                        <a:t> </a:t>
                      </a:r>
                    </a:p>
                    <a:p>
                      <a:pPr algn="ctr">
                        <a:lnSpc>
                          <a:spcPct val="150000"/>
                        </a:lnSpc>
                        <a:spcAft>
                          <a:spcPts val="0"/>
                        </a:spcAft>
                      </a:pPr>
                      <a:r>
                        <a:rPr lang="en-US" sz="900" dirty="0">
                          <a:effectLst/>
                        </a:rPr>
                        <a:t>p</a:t>
                      </a:r>
                      <a:r>
                        <a:rPr lang="ru-RU" sz="900" dirty="0">
                          <a:effectLst/>
                        </a:rPr>
                        <a:t> = 0,0002</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extLst>
                  <a:ext uri="{0D108BD9-81ED-4DB2-BD59-A6C34878D82A}">
                    <a16:rowId xmlns:a16="http://schemas.microsoft.com/office/drawing/2014/main" val="10002"/>
                  </a:ext>
                </a:extLst>
              </a:tr>
              <a:tr h="548189">
                <a:tc>
                  <a:txBody>
                    <a:bodyPr/>
                    <a:lstStyle/>
                    <a:p>
                      <a:pPr>
                        <a:lnSpc>
                          <a:spcPct val="150000"/>
                        </a:lnSpc>
                        <a:spcAft>
                          <a:spcPts val="0"/>
                        </a:spcAft>
                      </a:pPr>
                      <a:r>
                        <a:rPr lang="ru-RU" sz="900" dirty="0">
                          <a:effectLst/>
                        </a:rPr>
                        <a:t>ІІ. исследовательская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marL="0" indent="0" algn="ctr">
                        <a:lnSpc>
                          <a:spcPct val="150000"/>
                        </a:lnSpc>
                        <a:spcAft>
                          <a:spcPts val="0"/>
                        </a:spcAft>
                      </a:pPr>
                      <a:r>
                        <a:rPr lang="ru-RU" sz="900" dirty="0">
                          <a:effectLst/>
                        </a:rPr>
                        <a:t>25,2</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86,1%</a:t>
                      </a:r>
                    </a:p>
                    <a:p>
                      <a:pPr algn="ctr">
                        <a:lnSpc>
                          <a:spcPct val="150000"/>
                        </a:lnSpc>
                        <a:spcAft>
                          <a:spcPts val="0"/>
                        </a:spcAft>
                      </a:pPr>
                      <a:r>
                        <a:rPr lang="en-US" sz="900" dirty="0">
                          <a:effectLst/>
                        </a:rPr>
                        <a:t>(n=38)</a:t>
                      </a:r>
                      <a:r>
                        <a:rPr lang="ru-RU" sz="900" dirty="0">
                          <a:effectLst/>
                        </a:rPr>
                        <a:t>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60,6%</a:t>
                      </a:r>
                    </a:p>
                    <a:p>
                      <a:pPr algn="ctr">
                        <a:lnSpc>
                          <a:spcPct val="150000"/>
                        </a:lnSpc>
                        <a:spcAft>
                          <a:spcPts val="0"/>
                        </a:spcAft>
                      </a:pPr>
                      <a:r>
                        <a:rPr lang="en-US" sz="900" dirty="0">
                          <a:effectLst/>
                        </a:rPr>
                        <a:t>(n=27)</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vMerge="1">
                  <a:txBody>
                    <a:bodyPr/>
                    <a:lstStyle/>
                    <a:p>
                      <a:endParaRPr lang="ru-RU"/>
                    </a:p>
                  </a:txBody>
                  <a:tcPr/>
                </a:tc>
                <a:extLst>
                  <a:ext uri="{0D108BD9-81ED-4DB2-BD59-A6C34878D82A}">
                    <a16:rowId xmlns:a16="http://schemas.microsoft.com/office/drawing/2014/main" val="10003"/>
                  </a:ext>
                </a:extLst>
              </a:tr>
              <a:tr h="548189">
                <a:tc>
                  <a:txBody>
                    <a:bodyPr/>
                    <a:lstStyle/>
                    <a:p>
                      <a:pPr>
                        <a:lnSpc>
                          <a:spcPct val="150000"/>
                        </a:lnSpc>
                        <a:spcAft>
                          <a:spcPts val="0"/>
                        </a:spcAft>
                      </a:pPr>
                      <a:r>
                        <a:rPr lang="ru-RU" sz="900" dirty="0">
                          <a:effectLst/>
                        </a:rPr>
                        <a:t>ІІІ исследовательская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marL="0" indent="0" algn="ctr">
                        <a:lnSpc>
                          <a:spcPct val="150000"/>
                        </a:lnSpc>
                        <a:spcAft>
                          <a:spcPts val="0"/>
                        </a:spcAft>
                      </a:pPr>
                      <a:r>
                        <a:rPr lang="ru-RU" sz="900" dirty="0">
                          <a:effectLst/>
                        </a:rPr>
                        <a:t>-</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88,9%</a:t>
                      </a:r>
                    </a:p>
                    <a:p>
                      <a:pPr algn="ctr">
                        <a:lnSpc>
                          <a:spcPct val="150000"/>
                        </a:lnSpc>
                        <a:spcAft>
                          <a:spcPts val="0"/>
                        </a:spcAft>
                      </a:pPr>
                      <a:r>
                        <a:rPr lang="en-US" sz="900" dirty="0">
                          <a:effectLst/>
                        </a:rPr>
                        <a:t>(n=34)</a:t>
                      </a:r>
                      <a:endParaRPr lang="ru-RU" sz="900" dirty="0">
                        <a:effectLst/>
                      </a:endParaRPr>
                    </a:p>
                    <a:p>
                      <a:pPr indent="450215" algn="ctr">
                        <a:lnSpc>
                          <a:spcPct val="150000"/>
                        </a:lnSpc>
                        <a:spcAft>
                          <a:spcPts val="0"/>
                        </a:spcAft>
                      </a:pPr>
                      <a:r>
                        <a:rPr lang="ru-RU" sz="900" dirty="0">
                          <a:effectLst/>
                        </a:rPr>
                        <a:t>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79,1</a:t>
                      </a:r>
                      <a:r>
                        <a:rPr lang="en-US" sz="900" dirty="0">
                          <a:effectLst/>
                        </a:rPr>
                        <a:t>%</a:t>
                      </a:r>
                      <a:endParaRPr lang="ru-RU" sz="900" dirty="0">
                        <a:effectLst/>
                      </a:endParaRPr>
                    </a:p>
                    <a:p>
                      <a:pPr algn="ctr">
                        <a:lnSpc>
                          <a:spcPct val="150000"/>
                        </a:lnSpc>
                        <a:spcAft>
                          <a:spcPts val="0"/>
                        </a:spcAft>
                      </a:pPr>
                      <a:r>
                        <a:rPr lang="en-US" sz="900" dirty="0">
                          <a:effectLst/>
                        </a:rPr>
                        <a:t>(n=30)</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vMerge="1">
                  <a:txBody>
                    <a:bodyPr/>
                    <a:lstStyle/>
                    <a:p>
                      <a:endParaRPr lang="ru-RU"/>
                    </a:p>
                  </a:txBody>
                  <a:tcPr/>
                </a:tc>
                <a:extLst>
                  <a:ext uri="{0D108BD9-81ED-4DB2-BD59-A6C34878D82A}">
                    <a16:rowId xmlns:a16="http://schemas.microsoft.com/office/drawing/2014/main" val="10004"/>
                  </a:ext>
                </a:extLst>
              </a:tr>
            </a:tbl>
          </a:graphicData>
        </a:graphic>
      </p:graphicFrame>
      <p:pic>
        <p:nvPicPr>
          <p:cNvPr id="24" name="Рисунок 4">
            <a:extLst>
              <a:ext uri="{FF2B5EF4-FFF2-40B4-BE49-F238E27FC236}">
                <a16:creationId xmlns:a16="http://schemas.microsoft.com/office/drawing/2014/main" id="{BDB79A52-2008-A92B-EA70-CAC1D69374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6179" y="4216628"/>
            <a:ext cx="2334954" cy="206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6" name="Таблица 25">
            <a:extLst>
              <a:ext uri="{FF2B5EF4-FFF2-40B4-BE49-F238E27FC236}">
                <a16:creationId xmlns:a16="http://schemas.microsoft.com/office/drawing/2014/main" id="{46F3D8FF-A4A7-27CE-E6CD-9EB10AB19E2C}"/>
              </a:ext>
            </a:extLst>
          </p:cNvPr>
          <p:cNvGraphicFramePr>
            <a:graphicFrameLocks noGrp="1"/>
          </p:cNvGraphicFramePr>
          <p:nvPr>
            <p:extLst>
              <p:ext uri="{D42A27DB-BD31-4B8C-83A1-F6EECF244321}">
                <p14:modId xmlns:p14="http://schemas.microsoft.com/office/powerpoint/2010/main" val="3292273397"/>
              </p:ext>
            </p:extLst>
          </p:nvPr>
        </p:nvGraphicFramePr>
        <p:xfrm>
          <a:off x="5890162" y="4391728"/>
          <a:ext cx="3051958" cy="2345902"/>
        </p:xfrm>
        <a:graphic>
          <a:graphicData uri="http://schemas.openxmlformats.org/drawingml/2006/table">
            <a:tbl>
              <a:tblPr firstRow="1" firstCol="1" bandRow="1">
                <a:tableStyleId>{5C22544A-7EE6-4342-B048-85BDC9FD1C3A}</a:tableStyleId>
              </a:tblPr>
              <a:tblGrid>
                <a:gridCol w="970347">
                  <a:extLst>
                    <a:ext uri="{9D8B030D-6E8A-4147-A177-3AD203B41FA5}">
                      <a16:colId xmlns:a16="http://schemas.microsoft.com/office/drawing/2014/main" val="20000"/>
                    </a:ext>
                  </a:extLst>
                </a:gridCol>
                <a:gridCol w="590653">
                  <a:extLst>
                    <a:ext uri="{9D8B030D-6E8A-4147-A177-3AD203B41FA5}">
                      <a16:colId xmlns:a16="http://schemas.microsoft.com/office/drawing/2014/main" val="20001"/>
                    </a:ext>
                  </a:extLst>
                </a:gridCol>
                <a:gridCol w="562270">
                  <a:extLst>
                    <a:ext uri="{9D8B030D-6E8A-4147-A177-3AD203B41FA5}">
                      <a16:colId xmlns:a16="http://schemas.microsoft.com/office/drawing/2014/main" val="20002"/>
                    </a:ext>
                  </a:extLst>
                </a:gridCol>
                <a:gridCol w="562270">
                  <a:extLst>
                    <a:ext uri="{9D8B030D-6E8A-4147-A177-3AD203B41FA5}">
                      <a16:colId xmlns:a16="http://schemas.microsoft.com/office/drawing/2014/main" val="20003"/>
                    </a:ext>
                  </a:extLst>
                </a:gridCol>
                <a:gridCol w="366418">
                  <a:extLst>
                    <a:ext uri="{9D8B030D-6E8A-4147-A177-3AD203B41FA5}">
                      <a16:colId xmlns:a16="http://schemas.microsoft.com/office/drawing/2014/main" val="20004"/>
                    </a:ext>
                  </a:extLst>
                </a:gridCol>
              </a:tblGrid>
              <a:tr h="361994">
                <a:tc rowSpan="2">
                  <a:txBody>
                    <a:bodyPr/>
                    <a:lstStyle/>
                    <a:p>
                      <a:pPr algn="ctr">
                        <a:lnSpc>
                          <a:spcPct val="150000"/>
                        </a:lnSpc>
                        <a:spcAft>
                          <a:spcPts val="0"/>
                        </a:spcAft>
                      </a:pPr>
                      <a:r>
                        <a:rPr lang="ru-RU" sz="800" dirty="0">
                          <a:effectLst/>
                        </a:rPr>
                        <a:t>Исследуемые группы сравнения</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nchor="ctr"/>
                </a:tc>
                <a:tc gridSpan="3">
                  <a:txBody>
                    <a:bodyPr/>
                    <a:lstStyle/>
                    <a:p>
                      <a:pPr algn="ctr">
                        <a:lnSpc>
                          <a:spcPct val="150000"/>
                        </a:lnSpc>
                        <a:spcAft>
                          <a:spcPts val="0"/>
                        </a:spcAft>
                      </a:pPr>
                      <a:r>
                        <a:rPr lang="ru-RU" sz="900" dirty="0" err="1">
                          <a:effectLst/>
                        </a:rPr>
                        <a:t>Безрецидивная</a:t>
                      </a:r>
                      <a:r>
                        <a:rPr lang="ru-RU" sz="900" dirty="0">
                          <a:effectLst/>
                        </a:rPr>
                        <a:t> выживаемость</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nchor="ctr"/>
                </a:tc>
                <a:tc hMerge="1">
                  <a:txBody>
                    <a:bodyPr/>
                    <a:lstStyle/>
                    <a:p>
                      <a:endParaRPr lang="ru-RU"/>
                    </a:p>
                  </a:txBody>
                  <a:tcPr/>
                </a:tc>
                <a:tc hMerge="1">
                  <a:txBody>
                    <a:bodyPr/>
                    <a:lstStyle/>
                    <a:p>
                      <a:endParaRPr lang="ru-RU"/>
                    </a:p>
                  </a:txBody>
                  <a:tcPr/>
                </a:tc>
                <a:tc rowSpan="2">
                  <a:txBody>
                    <a:bodyPr/>
                    <a:lstStyle/>
                    <a:p>
                      <a:pPr>
                        <a:spcAft>
                          <a:spcPts val="0"/>
                        </a:spcAft>
                      </a:pPr>
                      <a:r>
                        <a:rPr lang="ru-RU" sz="800">
                          <a:effectLst/>
                        </a:rPr>
                        <a:t> </a:t>
                      </a:r>
                    </a:p>
                    <a:p>
                      <a:pPr algn="ctr">
                        <a:lnSpc>
                          <a:spcPct val="150000"/>
                        </a:lnSpc>
                        <a:spcAft>
                          <a:spcPts val="0"/>
                        </a:spcAft>
                      </a:pPr>
                      <a:r>
                        <a:rPr lang="en-US" sz="800">
                          <a:effectLst/>
                        </a:rPr>
                        <a:t>P</a:t>
                      </a:r>
                      <a:endParaRPr lang="ru-RU"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extLst>
                  <a:ext uri="{0D108BD9-81ED-4DB2-BD59-A6C34878D82A}">
                    <a16:rowId xmlns:a16="http://schemas.microsoft.com/office/drawing/2014/main" val="10000"/>
                  </a:ext>
                </a:extLst>
              </a:tr>
              <a:tr h="437540">
                <a:tc vMerge="1">
                  <a:txBody>
                    <a:bodyPr/>
                    <a:lstStyle/>
                    <a:p>
                      <a:endParaRPr lang="ru-RU"/>
                    </a:p>
                  </a:txBody>
                  <a:tcPr/>
                </a:tc>
                <a:tc>
                  <a:txBody>
                    <a:bodyPr/>
                    <a:lstStyle/>
                    <a:p>
                      <a:pPr indent="24130">
                        <a:lnSpc>
                          <a:spcPct val="150000"/>
                        </a:lnSpc>
                        <a:spcAft>
                          <a:spcPts val="0"/>
                        </a:spcAft>
                      </a:pPr>
                      <a:r>
                        <a:rPr lang="ru-RU" sz="800" dirty="0">
                          <a:effectLst/>
                        </a:rPr>
                        <a:t>Медиана</a:t>
                      </a:r>
                    </a:p>
                    <a:p>
                      <a:pPr indent="24130">
                        <a:lnSpc>
                          <a:spcPct val="150000"/>
                        </a:lnSpc>
                        <a:spcAft>
                          <a:spcPts val="0"/>
                        </a:spcAft>
                      </a:pPr>
                      <a:r>
                        <a:rPr lang="ru-RU" sz="800" dirty="0">
                          <a:effectLst/>
                        </a:rPr>
                        <a:t>(месяцы)</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nSpc>
                          <a:spcPct val="115000"/>
                        </a:lnSpc>
                        <a:spcAft>
                          <a:spcPts val="1000"/>
                        </a:spcAft>
                      </a:pPr>
                      <a:r>
                        <a:rPr lang="ru-RU" sz="800">
                          <a:effectLst/>
                        </a:rPr>
                        <a:t>1-летняя</a:t>
                      </a:r>
                    </a:p>
                    <a:p>
                      <a:pPr algn="ctr">
                        <a:lnSpc>
                          <a:spcPct val="150000"/>
                        </a:lnSpc>
                        <a:spcAft>
                          <a:spcPts val="0"/>
                        </a:spcAft>
                      </a:pPr>
                      <a:r>
                        <a:rPr lang="ru-RU" sz="800">
                          <a:effectLst/>
                        </a:rPr>
                        <a:t> </a:t>
                      </a:r>
                      <a:endParaRPr lang="ru-RU"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nSpc>
                          <a:spcPct val="115000"/>
                        </a:lnSpc>
                        <a:spcAft>
                          <a:spcPts val="1000"/>
                        </a:spcAft>
                      </a:pPr>
                      <a:r>
                        <a:rPr lang="ru-RU" sz="800">
                          <a:effectLst/>
                        </a:rPr>
                        <a:t>2-х летняя</a:t>
                      </a:r>
                    </a:p>
                    <a:p>
                      <a:pPr algn="ctr">
                        <a:lnSpc>
                          <a:spcPct val="150000"/>
                        </a:lnSpc>
                        <a:spcAft>
                          <a:spcPts val="0"/>
                        </a:spcAft>
                      </a:pPr>
                      <a:r>
                        <a:rPr lang="ru-RU" sz="800">
                          <a:effectLst/>
                        </a:rPr>
                        <a:t> </a:t>
                      </a:r>
                      <a:endParaRPr lang="ru-RU"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vMerge="1">
                  <a:txBody>
                    <a:bodyPr/>
                    <a:lstStyle/>
                    <a:p>
                      <a:endParaRPr lang="ru-RU"/>
                    </a:p>
                  </a:txBody>
                  <a:tcPr/>
                </a:tc>
                <a:extLst>
                  <a:ext uri="{0D108BD9-81ED-4DB2-BD59-A6C34878D82A}">
                    <a16:rowId xmlns:a16="http://schemas.microsoft.com/office/drawing/2014/main" val="10001"/>
                  </a:ext>
                </a:extLst>
              </a:tr>
              <a:tr h="440770">
                <a:tc>
                  <a:txBody>
                    <a:bodyPr/>
                    <a:lstStyle/>
                    <a:p>
                      <a:pPr algn="l">
                        <a:lnSpc>
                          <a:spcPct val="150000"/>
                        </a:lnSpc>
                        <a:spcAft>
                          <a:spcPts val="0"/>
                        </a:spcAft>
                      </a:pPr>
                      <a:r>
                        <a:rPr lang="ru-RU" sz="800" dirty="0">
                          <a:effectLst/>
                        </a:rPr>
                        <a:t>І. Контрольная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indent="3175" algn="ctr">
                        <a:lnSpc>
                          <a:spcPct val="150000"/>
                        </a:lnSpc>
                        <a:spcAft>
                          <a:spcPts val="0"/>
                        </a:spcAft>
                      </a:pPr>
                      <a:r>
                        <a:rPr lang="ru-RU" sz="800" dirty="0">
                          <a:effectLst/>
                        </a:rPr>
                        <a:t> </a:t>
                      </a:r>
                      <a:r>
                        <a:rPr lang="en-US" sz="800" dirty="0">
                          <a:effectLst/>
                        </a:rPr>
                        <a:t>11</a:t>
                      </a:r>
                      <a:r>
                        <a:rPr lang="ru-RU" sz="800" dirty="0">
                          <a:effectLst/>
                        </a:rPr>
                        <a:t>,8</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47,3%</a:t>
                      </a:r>
                    </a:p>
                    <a:p>
                      <a:pPr algn="ctr">
                        <a:lnSpc>
                          <a:spcPct val="150000"/>
                        </a:lnSpc>
                        <a:spcAft>
                          <a:spcPts val="0"/>
                        </a:spcAft>
                      </a:pPr>
                      <a:r>
                        <a:rPr lang="ru-RU" sz="800" dirty="0">
                          <a:effectLst/>
                        </a:rPr>
                        <a:t>(</a:t>
                      </a:r>
                      <a:r>
                        <a:rPr lang="en-US" sz="800" dirty="0">
                          <a:effectLst/>
                        </a:rPr>
                        <a:t>n=36)</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 0%</a:t>
                      </a:r>
                    </a:p>
                    <a:p>
                      <a:pPr algn="ctr">
                        <a:lnSpc>
                          <a:spcPct val="150000"/>
                        </a:lnSpc>
                        <a:spcAft>
                          <a:spcPts val="0"/>
                        </a:spcAft>
                      </a:pPr>
                      <a:r>
                        <a:rPr lang="ru-RU" sz="800" dirty="0">
                          <a:effectLst/>
                        </a:rPr>
                        <a:t>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rowSpan="3">
                  <a:txBody>
                    <a:bodyPr/>
                    <a:lstStyle/>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en-US" sz="800" dirty="0">
                          <a:effectLst/>
                        </a:rPr>
                        <a:t>p</a:t>
                      </a:r>
                      <a:r>
                        <a:rPr lang="ru-RU" sz="800" dirty="0">
                          <a:effectLst/>
                        </a:rPr>
                        <a:t>= 0,0003</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extLst>
                  <a:ext uri="{0D108BD9-81ED-4DB2-BD59-A6C34878D82A}">
                    <a16:rowId xmlns:a16="http://schemas.microsoft.com/office/drawing/2014/main" val="10002"/>
                  </a:ext>
                </a:extLst>
              </a:tr>
              <a:tr h="593105">
                <a:tc>
                  <a:txBody>
                    <a:bodyPr/>
                    <a:lstStyle/>
                    <a:p>
                      <a:pPr algn="l">
                        <a:lnSpc>
                          <a:spcPct val="150000"/>
                        </a:lnSpc>
                        <a:spcAft>
                          <a:spcPts val="0"/>
                        </a:spcAft>
                      </a:pPr>
                      <a:r>
                        <a:rPr lang="ru-RU" sz="800" dirty="0">
                          <a:effectLst/>
                        </a:rPr>
                        <a:t>ІІ исследовательская</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indent="3175" algn="ctr">
                        <a:lnSpc>
                          <a:spcPct val="150000"/>
                        </a:lnSpc>
                        <a:spcAft>
                          <a:spcPts val="0"/>
                        </a:spcAft>
                      </a:pPr>
                      <a:r>
                        <a:rPr lang="ru-RU" sz="800" dirty="0">
                          <a:effectLst/>
                        </a:rPr>
                        <a:t>18,07</a:t>
                      </a:r>
                    </a:p>
                    <a:p>
                      <a:pPr indent="3175" algn="ctr">
                        <a:lnSpc>
                          <a:spcPct val="150000"/>
                        </a:lnSpc>
                        <a:spcAft>
                          <a:spcPts val="0"/>
                        </a:spcAft>
                      </a:pPr>
                      <a:r>
                        <a:rPr lang="ru-RU" sz="800" dirty="0">
                          <a:effectLst/>
                        </a:rPr>
                        <a:t>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71,53%</a:t>
                      </a:r>
                    </a:p>
                    <a:p>
                      <a:pPr algn="ctr">
                        <a:lnSpc>
                          <a:spcPct val="150000"/>
                        </a:lnSpc>
                        <a:spcAft>
                          <a:spcPts val="0"/>
                        </a:spcAft>
                      </a:pPr>
                      <a:r>
                        <a:rPr lang="ru-RU" sz="800" dirty="0">
                          <a:effectLst/>
                        </a:rPr>
                        <a:t>(</a:t>
                      </a:r>
                      <a:r>
                        <a:rPr lang="en-US" sz="800" dirty="0">
                          <a:effectLst/>
                        </a:rPr>
                        <a:t>n=31)</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 22,49%</a:t>
                      </a:r>
                    </a:p>
                    <a:p>
                      <a:pPr algn="ctr">
                        <a:lnSpc>
                          <a:spcPct val="150000"/>
                        </a:lnSpc>
                        <a:spcAft>
                          <a:spcPts val="0"/>
                        </a:spcAft>
                      </a:pPr>
                      <a:r>
                        <a:rPr lang="ru-RU" sz="800" dirty="0">
                          <a:effectLst/>
                        </a:rPr>
                        <a:t>(</a:t>
                      </a:r>
                      <a:r>
                        <a:rPr lang="en-US" sz="800" dirty="0">
                          <a:effectLst/>
                        </a:rPr>
                        <a:t>n=10)</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vMerge="1">
                  <a:txBody>
                    <a:bodyPr/>
                    <a:lstStyle/>
                    <a:p>
                      <a:endParaRPr lang="ru-RU"/>
                    </a:p>
                  </a:txBody>
                  <a:tcPr/>
                </a:tc>
                <a:extLst>
                  <a:ext uri="{0D108BD9-81ED-4DB2-BD59-A6C34878D82A}">
                    <a16:rowId xmlns:a16="http://schemas.microsoft.com/office/drawing/2014/main" val="10003"/>
                  </a:ext>
                </a:extLst>
              </a:tr>
              <a:tr h="512493">
                <a:tc>
                  <a:txBody>
                    <a:bodyPr/>
                    <a:lstStyle/>
                    <a:p>
                      <a:pPr algn="l">
                        <a:lnSpc>
                          <a:spcPct val="150000"/>
                        </a:lnSpc>
                        <a:spcAft>
                          <a:spcPts val="0"/>
                        </a:spcAft>
                      </a:pPr>
                      <a:r>
                        <a:rPr lang="ru-RU" sz="800" dirty="0">
                          <a:effectLst/>
                        </a:rPr>
                        <a:t>ІІІ исследовательская</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indent="3175" algn="ctr">
                        <a:lnSpc>
                          <a:spcPct val="150000"/>
                        </a:lnSpc>
                        <a:spcAft>
                          <a:spcPts val="0"/>
                        </a:spcAft>
                      </a:pPr>
                      <a:r>
                        <a:rPr lang="ru-RU" sz="800" dirty="0">
                          <a:effectLst/>
                        </a:rPr>
                        <a:t> 22,4</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59,81%</a:t>
                      </a:r>
                    </a:p>
                    <a:p>
                      <a:pPr algn="ctr">
                        <a:lnSpc>
                          <a:spcPct val="150000"/>
                        </a:lnSpc>
                        <a:spcAft>
                          <a:spcPts val="0"/>
                        </a:spcAft>
                      </a:pPr>
                      <a:r>
                        <a:rPr lang="ru-RU" sz="800" dirty="0">
                          <a:effectLst/>
                        </a:rPr>
                        <a:t>(</a:t>
                      </a:r>
                      <a:r>
                        <a:rPr lang="en-US" sz="800" dirty="0">
                          <a:effectLst/>
                        </a:rPr>
                        <a:t>n=22)</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43,54%</a:t>
                      </a:r>
                    </a:p>
                    <a:p>
                      <a:pPr indent="3175" algn="ctr">
                        <a:lnSpc>
                          <a:spcPct val="150000"/>
                        </a:lnSpc>
                        <a:spcAft>
                          <a:spcPts val="0"/>
                        </a:spcAft>
                      </a:pPr>
                      <a:r>
                        <a:rPr lang="ru-RU" sz="800" dirty="0">
                          <a:effectLst/>
                        </a:rPr>
                        <a:t>(</a:t>
                      </a:r>
                      <a:r>
                        <a:rPr lang="en-US" sz="800" dirty="0">
                          <a:effectLst/>
                        </a:rPr>
                        <a:t>n=16)</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vMerge="1">
                  <a:txBody>
                    <a:bodyPr/>
                    <a:lstStyle/>
                    <a:p>
                      <a:endParaRPr lang="ru-RU"/>
                    </a:p>
                  </a:txBody>
                  <a:tcPr/>
                </a:tc>
                <a:extLst>
                  <a:ext uri="{0D108BD9-81ED-4DB2-BD59-A6C34878D82A}">
                    <a16:rowId xmlns:a16="http://schemas.microsoft.com/office/drawing/2014/main" val="10004"/>
                  </a:ext>
                </a:extLst>
              </a:tr>
            </a:tbl>
          </a:graphicData>
        </a:graphic>
      </p:graphicFrame>
      <p:graphicFrame>
        <p:nvGraphicFramePr>
          <p:cNvPr id="27" name="Таблица 26">
            <a:extLst>
              <a:ext uri="{FF2B5EF4-FFF2-40B4-BE49-F238E27FC236}">
                <a16:creationId xmlns:a16="http://schemas.microsoft.com/office/drawing/2014/main" id="{285502B0-99A9-B742-9208-EF2BD6DF65B8}"/>
              </a:ext>
            </a:extLst>
          </p:cNvPr>
          <p:cNvGraphicFramePr>
            <a:graphicFrameLocks noGrp="1"/>
          </p:cNvGraphicFramePr>
          <p:nvPr>
            <p:extLst>
              <p:ext uri="{D42A27DB-BD31-4B8C-83A1-F6EECF244321}">
                <p14:modId xmlns:p14="http://schemas.microsoft.com/office/powerpoint/2010/main" val="1101460169"/>
              </p:ext>
            </p:extLst>
          </p:nvPr>
        </p:nvGraphicFramePr>
        <p:xfrm>
          <a:off x="8990379" y="3894327"/>
          <a:ext cx="3051957" cy="2244631"/>
        </p:xfrm>
        <a:graphic>
          <a:graphicData uri="http://schemas.openxmlformats.org/drawingml/2006/table">
            <a:tbl>
              <a:tblPr firstRow="1" firstCol="1" bandRow="1"/>
              <a:tblGrid>
                <a:gridCol w="886040">
                  <a:extLst>
                    <a:ext uri="{9D8B030D-6E8A-4147-A177-3AD203B41FA5}">
                      <a16:colId xmlns:a16="http://schemas.microsoft.com/office/drawing/2014/main" val="20000"/>
                    </a:ext>
                  </a:extLst>
                </a:gridCol>
                <a:gridCol w="805145">
                  <a:extLst>
                    <a:ext uri="{9D8B030D-6E8A-4147-A177-3AD203B41FA5}">
                      <a16:colId xmlns:a16="http://schemas.microsoft.com/office/drawing/2014/main" val="20001"/>
                    </a:ext>
                  </a:extLst>
                </a:gridCol>
                <a:gridCol w="805145">
                  <a:extLst>
                    <a:ext uri="{9D8B030D-6E8A-4147-A177-3AD203B41FA5}">
                      <a16:colId xmlns:a16="http://schemas.microsoft.com/office/drawing/2014/main" val="20002"/>
                    </a:ext>
                  </a:extLst>
                </a:gridCol>
                <a:gridCol w="555627">
                  <a:extLst>
                    <a:ext uri="{9D8B030D-6E8A-4147-A177-3AD203B41FA5}">
                      <a16:colId xmlns:a16="http://schemas.microsoft.com/office/drawing/2014/main" val="20003"/>
                    </a:ext>
                  </a:extLst>
                </a:gridCol>
              </a:tblGrid>
              <a:tr h="202471">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spcAft>
                          <a:spcPts val="0"/>
                        </a:spcAft>
                      </a:pPr>
                      <a:r>
                        <a:rPr lang="ru-RU" sz="600" dirty="0">
                          <a:effectLst/>
                        </a:rPr>
                        <a:t> </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ctr">
                        <a:spcAft>
                          <a:spcPts val="0"/>
                        </a:spcAft>
                      </a:pPr>
                      <a:r>
                        <a:rPr lang="ru-RU" sz="600">
                          <a:effectLst/>
                        </a:rPr>
                        <a:t>Вопрос</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ctr">
                        <a:spcAft>
                          <a:spcPts val="0"/>
                        </a:spcAft>
                      </a:pPr>
                      <a:r>
                        <a:rPr lang="ru-RU" sz="600">
                          <a:effectLst/>
                        </a:rPr>
                        <a:t>Баллы</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ctr">
                        <a:spcAft>
                          <a:spcPts val="0"/>
                        </a:spcAft>
                      </a:pPr>
                      <a:r>
                        <a:rPr lang="ru-RU" sz="600" dirty="0">
                          <a:effectLst/>
                        </a:rPr>
                        <a:t>Результат</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167079">
                <a:tc rowSpan="3">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Ориентация</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Какая сейчас дата</a:t>
                      </a:r>
                      <a:r>
                        <a:rPr lang="en-US" sz="600">
                          <a:effectLst/>
                        </a:rPr>
                        <a:t>?</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(1)</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167079">
                <a:tc vMerge="1">
                  <a:txBody>
                    <a:bodyPr/>
                    <a:lstStyle/>
                    <a:p>
                      <a:endParaRPr lang="ru-RU"/>
                    </a:p>
                  </a:txBody>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Где вы находитесь</a:t>
                      </a:r>
                      <a:r>
                        <a:rPr lang="en-US" sz="600" dirty="0">
                          <a:effectLst/>
                        </a:rPr>
                        <a:t>?</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(1)</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67079">
                <a:tc vMerge="1">
                  <a:txBody>
                    <a:bodyPr/>
                    <a:lstStyle/>
                    <a:p>
                      <a:endParaRPr lang="ru-RU"/>
                    </a:p>
                  </a:txBody>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В каком вы городе сейчас?</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(1)</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304045">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Память</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Повторите за мной в той же последовательности 3 слова</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(3)</a:t>
                      </a:r>
                    </a:p>
                    <a:p>
                      <a:pPr algn="l">
                        <a:spcAft>
                          <a:spcPts val="0"/>
                        </a:spcAft>
                      </a:pPr>
                      <a:r>
                        <a:rPr lang="ru-RU" sz="600" dirty="0">
                          <a:effectLst/>
                        </a:rPr>
                        <a:t>частично (1-2)</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279711">
                <a:tc rowSpan="2">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Функциональный статус</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Есть ли у вас нарушение движений в конечностях?</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(0-2)</a:t>
                      </a:r>
                    </a:p>
                    <a:p>
                      <a:pPr algn="l">
                        <a:spcAft>
                          <a:spcPts val="0"/>
                        </a:spcAft>
                      </a:pPr>
                      <a:r>
                        <a:rPr lang="ru-RU" sz="600" dirty="0">
                          <a:effectLst/>
                        </a:rPr>
                        <a:t>нет (3)</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250618">
                <a:tc vMerge="1">
                  <a:txBody>
                    <a:bodyPr/>
                    <a:lstStyle/>
                    <a:p>
                      <a:endParaRPr lang="ru-RU"/>
                    </a:p>
                  </a:txBody>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Можете ли вы себя самостоятельно  обслуживать?</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полностью (3)</a:t>
                      </a:r>
                    </a:p>
                    <a:p>
                      <a:pPr algn="l">
                        <a:spcAft>
                          <a:spcPts val="0"/>
                        </a:spcAft>
                      </a:pPr>
                      <a:r>
                        <a:rPr lang="ru-RU" sz="600" dirty="0">
                          <a:effectLst/>
                        </a:rPr>
                        <a:t>да, частично (1-2)</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 </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r h="279711">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 </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Нуждаетесь ли вы в постоянной медицинской помощи?</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(0)</a:t>
                      </a:r>
                    </a:p>
                    <a:p>
                      <a:pPr algn="l">
                        <a:spcAft>
                          <a:spcPts val="0"/>
                        </a:spcAft>
                      </a:pPr>
                      <a:r>
                        <a:rPr lang="ru-RU" sz="600" dirty="0">
                          <a:effectLst/>
                        </a:rPr>
                        <a:t>нет (1)</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 </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7"/>
                  </a:ext>
                </a:extLst>
              </a:tr>
              <a:tr h="111386">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spcAft>
                          <a:spcPts val="0"/>
                        </a:spcAft>
                      </a:pPr>
                      <a:r>
                        <a:rPr lang="ru-RU" sz="800" dirty="0">
                          <a:effectLst/>
                        </a:rPr>
                        <a:t>ВСЕГО:</a:t>
                      </a:r>
                      <a:endParaRPr lang="ru-RU" sz="8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800">
                          <a:effectLst/>
                        </a:rPr>
                        <a:t> </a:t>
                      </a:r>
                      <a:endParaRPr lang="ru-RU" sz="8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800">
                          <a:effectLst/>
                        </a:rPr>
                        <a:t> </a:t>
                      </a:r>
                      <a:endParaRPr lang="ru-RU" sz="8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800" dirty="0">
                          <a:effectLst/>
                        </a:rPr>
                        <a:t> </a:t>
                      </a:r>
                      <a:endParaRPr lang="ru-RU" sz="8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8"/>
                  </a:ext>
                </a:extLst>
              </a:tr>
            </a:tbl>
          </a:graphicData>
        </a:graphic>
      </p:graphicFrame>
      <p:sp>
        <p:nvSpPr>
          <p:cNvPr id="31" name="Прямоугольник 1">
            <a:extLst>
              <a:ext uri="{FF2B5EF4-FFF2-40B4-BE49-F238E27FC236}">
                <a16:creationId xmlns:a16="http://schemas.microsoft.com/office/drawing/2014/main" id="{FA6B3754-0912-7C7A-386D-ED146272FCEB}"/>
              </a:ext>
            </a:extLst>
          </p:cNvPr>
          <p:cNvSpPr>
            <a:spLocks noChangeArrowheads="1"/>
          </p:cNvSpPr>
          <p:nvPr/>
        </p:nvSpPr>
        <p:spPr bwMode="auto">
          <a:xfrm>
            <a:off x="8858992" y="3358642"/>
            <a:ext cx="34913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defRPr/>
            </a:pPr>
            <a:r>
              <a:rPr lang="ru-RU" altLang="ru-RU" sz="1200" dirty="0">
                <a:solidFill>
                  <a:srgbClr val="C00000"/>
                </a:solidFill>
                <a:cs typeface="Arial" panose="020B0604020202020204" pitchFamily="34" charset="0"/>
              </a:rPr>
              <a:t>Шкала, разработанная для оценки токсичности </a:t>
            </a:r>
            <a:r>
              <a:rPr lang="ru-RU" altLang="ru-RU" sz="1200" dirty="0" err="1">
                <a:solidFill>
                  <a:srgbClr val="C00000"/>
                </a:solidFill>
                <a:cs typeface="Arial" panose="020B0604020202020204" pitchFamily="34" charset="0"/>
              </a:rPr>
              <a:t>онкотермии</a:t>
            </a:r>
            <a:endParaRPr lang="ru-RU" altLang="ru-RU" sz="1200" dirty="0">
              <a:solidFill>
                <a:srgbClr val="C00000"/>
              </a:solidFill>
              <a:cs typeface="Arial" panose="020B0604020202020204" pitchFamily="34" charset="0"/>
            </a:endParaRPr>
          </a:p>
        </p:txBody>
      </p:sp>
    </p:spTree>
    <p:extLst>
      <p:ext uri="{BB962C8B-B14F-4D97-AF65-F5344CB8AC3E}">
        <p14:creationId xmlns:p14="http://schemas.microsoft.com/office/powerpoint/2010/main" val="623033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8CC31D-8794-458D-B84B-327B75CB3FDF}"/>
              </a:ext>
            </a:extLst>
          </p:cNvPr>
          <p:cNvSpPr>
            <a:spLocks noGrp="1"/>
          </p:cNvSpPr>
          <p:nvPr>
            <p:ph type="title"/>
          </p:nvPr>
        </p:nvSpPr>
        <p:spPr>
          <a:xfrm>
            <a:off x="2286000" y="204125"/>
            <a:ext cx="9585528" cy="722308"/>
          </a:xfrm>
        </p:spPr>
        <p:txBody>
          <a:bodyPr>
            <a:normAutofit fontScale="90000"/>
          </a:bodyPr>
          <a:lstStyle/>
          <a:p>
            <a:pPr algn="ctr"/>
            <a:r>
              <a:rPr lang="ru-RU" sz="2400" b="1" dirty="0">
                <a:solidFill>
                  <a:schemeClr val="accent1">
                    <a:lumMod val="75000"/>
                  </a:schemeClr>
                </a:solidFill>
              </a:rPr>
              <a:t>Результаты </a:t>
            </a:r>
            <a:r>
              <a:rPr lang="ru-RU" sz="2400" b="1" dirty="0">
                <a:solidFill>
                  <a:schemeClr val="accent1">
                    <a:lumMod val="75000"/>
                  </a:schemeClr>
                </a:solidFill>
                <a:cs typeface="Times New Roman" panose="02020603050405020304" pitchFamily="18" charset="0"/>
              </a:rPr>
              <a:t>радиотерапии с применением </a:t>
            </a:r>
            <a:r>
              <a:rPr lang="ru-RU" altLang="ko-KR" sz="2400" b="1" dirty="0">
                <a:solidFill>
                  <a:schemeClr val="accent1">
                    <a:lumMod val="75000"/>
                  </a:schemeClr>
                </a:solidFill>
                <a:cs typeface="Times New Roman" panose="02020603050405020304" pitchFamily="18" charset="0"/>
              </a:rPr>
              <a:t>последовательного </a:t>
            </a:r>
            <a:r>
              <a:rPr lang="ru-RU" altLang="ko-KR" sz="2400" b="1" dirty="0" err="1">
                <a:solidFill>
                  <a:schemeClr val="accent1">
                    <a:lumMod val="75000"/>
                  </a:schemeClr>
                </a:solidFill>
                <a:cs typeface="Times New Roman" panose="02020603050405020304" pitchFamily="18" charset="0"/>
              </a:rPr>
              <a:t>буста</a:t>
            </a:r>
            <a:r>
              <a:rPr lang="ru-RU" altLang="ko-KR" sz="2400" b="1" dirty="0">
                <a:solidFill>
                  <a:schemeClr val="accent1">
                    <a:lumMod val="75000"/>
                  </a:schemeClr>
                </a:solidFill>
                <a:cs typeface="Times New Roman" panose="02020603050405020304" pitchFamily="18" charset="0"/>
              </a:rPr>
              <a:t> в сочетании с гипертермической электротерапией у пациентов с глиомами высокой степени злокачественности</a:t>
            </a:r>
            <a:endParaRPr lang="ru-RU" sz="2400" b="1" dirty="0">
              <a:solidFill>
                <a:schemeClr val="accent1">
                  <a:lumMod val="75000"/>
                </a:schemeClr>
              </a:solidFill>
            </a:endParaRPr>
          </a:p>
        </p:txBody>
      </p:sp>
      <p:pic>
        <p:nvPicPr>
          <p:cNvPr id="3" name="Рисунок 4">
            <a:extLst>
              <a:ext uri="{FF2B5EF4-FFF2-40B4-BE49-F238E27FC236}">
                <a16:creationId xmlns:a16="http://schemas.microsoft.com/office/drawing/2014/main" id="{0B4BAA60-67E7-FD94-8612-DBB98A0921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427" y="1504937"/>
            <a:ext cx="2931327" cy="25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Таблица 5">
            <a:extLst>
              <a:ext uri="{FF2B5EF4-FFF2-40B4-BE49-F238E27FC236}">
                <a16:creationId xmlns:a16="http://schemas.microsoft.com/office/drawing/2014/main" id="{774B87EB-3E1A-688A-27B0-F1C2573370DD}"/>
              </a:ext>
            </a:extLst>
          </p:cNvPr>
          <p:cNvGraphicFramePr>
            <a:graphicFrameLocks noGrp="1"/>
          </p:cNvGraphicFramePr>
          <p:nvPr>
            <p:extLst>
              <p:ext uri="{D42A27DB-BD31-4B8C-83A1-F6EECF244321}">
                <p14:modId xmlns:p14="http://schemas.microsoft.com/office/powerpoint/2010/main" val="1606105651"/>
              </p:ext>
            </p:extLst>
          </p:nvPr>
        </p:nvGraphicFramePr>
        <p:xfrm>
          <a:off x="2921331" y="1460666"/>
          <a:ext cx="3301338" cy="2621499"/>
        </p:xfrm>
        <a:graphic>
          <a:graphicData uri="http://schemas.openxmlformats.org/drawingml/2006/table">
            <a:tbl>
              <a:tblPr firstRow="1" firstCol="1" bandRow="1">
                <a:tableStyleId>{5C22544A-7EE6-4342-B048-85BDC9FD1C3A}</a:tableStyleId>
              </a:tblPr>
              <a:tblGrid>
                <a:gridCol w="1072528">
                  <a:extLst>
                    <a:ext uri="{9D8B030D-6E8A-4147-A177-3AD203B41FA5}">
                      <a16:colId xmlns:a16="http://schemas.microsoft.com/office/drawing/2014/main" val="20000"/>
                    </a:ext>
                  </a:extLst>
                </a:gridCol>
                <a:gridCol w="567394">
                  <a:extLst>
                    <a:ext uri="{9D8B030D-6E8A-4147-A177-3AD203B41FA5}">
                      <a16:colId xmlns:a16="http://schemas.microsoft.com/office/drawing/2014/main" val="20001"/>
                    </a:ext>
                  </a:extLst>
                </a:gridCol>
                <a:gridCol w="578141">
                  <a:extLst>
                    <a:ext uri="{9D8B030D-6E8A-4147-A177-3AD203B41FA5}">
                      <a16:colId xmlns:a16="http://schemas.microsoft.com/office/drawing/2014/main" val="20002"/>
                    </a:ext>
                  </a:extLst>
                </a:gridCol>
                <a:gridCol w="626994">
                  <a:extLst>
                    <a:ext uri="{9D8B030D-6E8A-4147-A177-3AD203B41FA5}">
                      <a16:colId xmlns:a16="http://schemas.microsoft.com/office/drawing/2014/main" val="20003"/>
                    </a:ext>
                  </a:extLst>
                </a:gridCol>
                <a:gridCol w="456281">
                  <a:extLst>
                    <a:ext uri="{9D8B030D-6E8A-4147-A177-3AD203B41FA5}">
                      <a16:colId xmlns:a16="http://schemas.microsoft.com/office/drawing/2014/main" val="20004"/>
                    </a:ext>
                  </a:extLst>
                </a:gridCol>
              </a:tblGrid>
              <a:tr h="174843">
                <a:tc rowSpan="2">
                  <a:txBody>
                    <a:bodyPr/>
                    <a:lstStyle/>
                    <a:p>
                      <a:pPr algn="ctr">
                        <a:lnSpc>
                          <a:spcPct val="150000"/>
                        </a:lnSpc>
                        <a:spcAft>
                          <a:spcPts val="0"/>
                        </a:spcAft>
                      </a:pPr>
                      <a:r>
                        <a:rPr lang="ru-RU" sz="900" dirty="0">
                          <a:effectLst/>
                        </a:rPr>
                        <a:t>Исследуемые группы сравнения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tc gridSpan="3">
                  <a:txBody>
                    <a:bodyPr/>
                    <a:lstStyle/>
                    <a:p>
                      <a:pPr algn="ctr">
                        <a:lnSpc>
                          <a:spcPct val="150000"/>
                        </a:lnSpc>
                        <a:spcAft>
                          <a:spcPts val="0"/>
                        </a:spcAft>
                      </a:pPr>
                      <a:r>
                        <a:rPr lang="ru-RU" sz="900">
                          <a:effectLst/>
                        </a:rPr>
                        <a:t>Общая выживаемость</a:t>
                      </a:r>
                      <a:endParaRPr lang="ru-RU"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hMerge="1">
                  <a:txBody>
                    <a:bodyPr/>
                    <a:lstStyle/>
                    <a:p>
                      <a:endParaRPr lang="ru-RU"/>
                    </a:p>
                  </a:txBody>
                  <a:tcPr/>
                </a:tc>
                <a:tc hMerge="1">
                  <a:txBody>
                    <a:bodyPr/>
                    <a:lstStyle/>
                    <a:p>
                      <a:endParaRPr lang="ru-RU"/>
                    </a:p>
                  </a:txBody>
                  <a:tcPr/>
                </a:tc>
                <a:tc rowSpan="2">
                  <a:txBody>
                    <a:bodyPr/>
                    <a:lstStyle/>
                    <a:p>
                      <a:pPr algn="ctr">
                        <a:spcAft>
                          <a:spcPts val="0"/>
                        </a:spcAft>
                      </a:pPr>
                      <a:r>
                        <a:rPr lang="ru-RU" sz="900">
                          <a:effectLst/>
                        </a:rPr>
                        <a:t> </a:t>
                      </a:r>
                    </a:p>
                    <a:p>
                      <a:pPr algn="ctr">
                        <a:lnSpc>
                          <a:spcPct val="150000"/>
                        </a:lnSpc>
                        <a:spcAft>
                          <a:spcPts val="0"/>
                        </a:spcAft>
                      </a:pPr>
                      <a:r>
                        <a:rPr lang="en-US" sz="900">
                          <a:effectLst/>
                        </a:rPr>
                        <a:t>p</a:t>
                      </a:r>
                      <a:endParaRPr lang="ru-RU" sz="9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extLst>
                  <a:ext uri="{0D108BD9-81ED-4DB2-BD59-A6C34878D82A}">
                    <a16:rowId xmlns:a16="http://schemas.microsoft.com/office/drawing/2014/main" val="10000"/>
                  </a:ext>
                </a:extLst>
              </a:tr>
              <a:tr h="762086">
                <a:tc vMerge="1">
                  <a:txBody>
                    <a:bodyPr/>
                    <a:lstStyle/>
                    <a:p>
                      <a:endParaRPr lang="ru-RU"/>
                    </a:p>
                  </a:txBody>
                  <a:tcPr/>
                </a:tc>
                <a:tc>
                  <a:txBody>
                    <a:bodyPr/>
                    <a:lstStyle/>
                    <a:p>
                      <a:pPr indent="24130">
                        <a:lnSpc>
                          <a:spcPct val="150000"/>
                        </a:lnSpc>
                        <a:spcAft>
                          <a:spcPts val="0"/>
                        </a:spcAft>
                      </a:pPr>
                      <a:r>
                        <a:rPr lang="ru-RU" sz="900" dirty="0">
                          <a:effectLst/>
                        </a:rPr>
                        <a:t>Медиана</a:t>
                      </a:r>
                    </a:p>
                    <a:p>
                      <a:pPr indent="24130">
                        <a:lnSpc>
                          <a:spcPct val="150000"/>
                        </a:lnSpc>
                        <a:spcAft>
                          <a:spcPts val="0"/>
                        </a:spcAft>
                      </a:pPr>
                      <a:r>
                        <a:rPr lang="ru-RU" sz="900" dirty="0">
                          <a:effectLst/>
                        </a:rPr>
                        <a:t>(месяцы)</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nSpc>
                          <a:spcPct val="115000"/>
                        </a:lnSpc>
                        <a:spcAft>
                          <a:spcPts val="1000"/>
                        </a:spcAft>
                      </a:pPr>
                      <a:r>
                        <a:rPr lang="ru-RU" sz="900" dirty="0">
                          <a:effectLst/>
                        </a:rPr>
                        <a:t>1-летняя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tc>
                  <a:txBody>
                    <a:bodyPr/>
                    <a:lstStyle/>
                    <a:p>
                      <a:pPr>
                        <a:lnSpc>
                          <a:spcPct val="115000"/>
                        </a:lnSpc>
                        <a:spcAft>
                          <a:spcPts val="1000"/>
                        </a:spcAft>
                      </a:pPr>
                      <a:r>
                        <a:rPr lang="ru-RU" sz="900" dirty="0">
                          <a:effectLst/>
                        </a:rPr>
                        <a:t>2-х летняя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nchor="ctr"/>
                </a:tc>
                <a:tc vMerge="1">
                  <a:txBody>
                    <a:bodyPr/>
                    <a:lstStyle/>
                    <a:p>
                      <a:endParaRPr lang="ru-RU"/>
                    </a:p>
                  </a:txBody>
                  <a:tcPr/>
                </a:tc>
                <a:extLst>
                  <a:ext uri="{0D108BD9-81ED-4DB2-BD59-A6C34878D82A}">
                    <a16:rowId xmlns:a16="http://schemas.microsoft.com/office/drawing/2014/main" val="10001"/>
                  </a:ext>
                </a:extLst>
              </a:tr>
              <a:tr h="477238">
                <a:tc>
                  <a:txBody>
                    <a:bodyPr/>
                    <a:lstStyle/>
                    <a:p>
                      <a:pPr>
                        <a:lnSpc>
                          <a:spcPct val="150000"/>
                        </a:lnSpc>
                        <a:spcAft>
                          <a:spcPts val="0"/>
                        </a:spcAft>
                      </a:pPr>
                      <a:r>
                        <a:rPr lang="ru-RU" sz="900" dirty="0">
                          <a:effectLst/>
                        </a:rPr>
                        <a:t>І. Контрольная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marL="0" indent="0" algn="ctr">
                        <a:lnSpc>
                          <a:spcPct val="150000"/>
                        </a:lnSpc>
                        <a:spcAft>
                          <a:spcPts val="0"/>
                        </a:spcAft>
                      </a:pPr>
                      <a:r>
                        <a:rPr lang="en-US" sz="900" dirty="0">
                          <a:effectLst/>
                        </a:rPr>
                        <a:t>15</a:t>
                      </a:r>
                      <a:r>
                        <a:rPr lang="ru-RU" sz="900" dirty="0">
                          <a:effectLst/>
                        </a:rPr>
                        <a:t>,9</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78,1%</a:t>
                      </a:r>
                    </a:p>
                    <a:p>
                      <a:pPr algn="ctr">
                        <a:lnSpc>
                          <a:spcPct val="150000"/>
                        </a:lnSpc>
                        <a:spcAft>
                          <a:spcPts val="0"/>
                        </a:spcAft>
                      </a:pPr>
                      <a:r>
                        <a:rPr lang="en-US" sz="900" dirty="0">
                          <a:effectLst/>
                        </a:rPr>
                        <a:t>(n=59)</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 22,5%</a:t>
                      </a:r>
                    </a:p>
                    <a:p>
                      <a:pPr algn="ctr">
                        <a:lnSpc>
                          <a:spcPct val="150000"/>
                        </a:lnSpc>
                        <a:spcAft>
                          <a:spcPts val="0"/>
                        </a:spcAft>
                      </a:pPr>
                      <a:r>
                        <a:rPr lang="en-US" sz="900" dirty="0">
                          <a:effectLst/>
                        </a:rPr>
                        <a:t>(n=17)</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rowSpan="3">
                  <a:txBody>
                    <a:bodyPr/>
                    <a:lstStyle/>
                    <a:p>
                      <a:pPr indent="19050" algn="ctr">
                        <a:lnSpc>
                          <a:spcPct val="150000"/>
                        </a:lnSpc>
                        <a:spcAft>
                          <a:spcPts val="0"/>
                        </a:spcAft>
                      </a:pPr>
                      <a:r>
                        <a:rPr lang="ru-RU" sz="900" dirty="0">
                          <a:effectLst/>
                        </a:rPr>
                        <a:t> </a:t>
                      </a:r>
                    </a:p>
                    <a:p>
                      <a:pPr indent="19050" algn="ctr">
                        <a:lnSpc>
                          <a:spcPct val="150000"/>
                        </a:lnSpc>
                        <a:spcAft>
                          <a:spcPts val="0"/>
                        </a:spcAft>
                      </a:pPr>
                      <a:r>
                        <a:rPr lang="ru-RU" sz="900" dirty="0">
                          <a:effectLst/>
                        </a:rPr>
                        <a:t> </a:t>
                      </a:r>
                    </a:p>
                    <a:p>
                      <a:pPr algn="ctr">
                        <a:lnSpc>
                          <a:spcPct val="150000"/>
                        </a:lnSpc>
                        <a:spcAft>
                          <a:spcPts val="0"/>
                        </a:spcAft>
                      </a:pPr>
                      <a:r>
                        <a:rPr lang="ru-RU" sz="900" dirty="0">
                          <a:effectLst/>
                        </a:rPr>
                        <a:t> </a:t>
                      </a:r>
                    </a:p>
                    <a:p>
                      <a:pPr algn="ctr">
                        <a:lnSpc>
                          <a:spcPct val="150000"/>
                        </a:lnSpc>
                        <a:spcAft>
                          <a:spcPts val="0"/>
                        </a:spcAft>
                      </a:pPr>
                      <a:r>
                        <a:rPr lang="ru-RU" sz="900" dirty="0">
                          <a:effectLst/>
                        </a:rPr>
                        <a:t> </a:t>
                      </a:r>
                    </a:p>
                    <a:p>
                      <a:pPr algn="ctr">
                        <a:lnSpc>
                          <a:spcPct val="150000"/>
                        </a:lnSpc>
                        <a:spcAft>
                          <a:spcPts val="0"/>
                        </a:spcAft>
                      </a:pPr>
                      <a:r>
                        <a:rPr lang="ru-RU" sz="900" dirty="0">
                          <a:effectLst/>
                        </a:rPr>
                        <a:t> </a:t>
                      </a:r>
                    </a:p>
                    <a:p>
                      <a:pPr algn="ctr">
                        <a:lnSpc>
                          <a:spcPct val="150000"/>
                        </a:lnSpc>
                        <a:spcAft>
                          <a:spcPts val="0"/>
                        </a:spcAft>
                      </a:pPr>
                      <a:r>
                        <a:rPr lang="en-US" sz="900" dirty="0">
                          <a:effectLst/>
                        </a:rPr>
                        <a:t>p</a:t>
                      </a:r>
                      <a:r>
                        <a:rPr lang="ru-RU" sz="900" dirty="0">
                          <a:effectLst/>
                        </a:rPr>
                        <a:t> = 0,0002</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extLst>
                  <a:ext uri="{0D108BD9-81ED-4DB2-BD59-A6C34878D82A}">
                    <a16:rowId xmlns:a16="http://schemas.microsoft.com/office/drawing/2014/main" val="10002"/>
                  </a:ext>
                </a:extLst>
              </a:tr>
              <a:tr h="566339">
                <a:tc>
                  <a:txBody>
                    <a:bodyPr/>
                    <a:lstStyle/>
                    <a:p>
                      <a:pPr>
                        <a:lnSpc>
                          <a:spcPct val="150000"/>
                        </a:lnSpc>
                        <a:spcAft>
                          <a:spcPts val="0"/>
                        </a:spcAft>
                      </a:pPr>
                      <a:r>
                        <a:rPr lang="ru-RU" sz="900" dirty="0">
                          <a:effectLst/>
                        </a:rPr>
                        <a:t>ІІ. исследовательская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marL="0" indent="0" algn="ctr">
                        <a:lnSpc>
                          <a:spcPct val="150000"/>
                        </a:lnSpc>
                        <a:spcAft>
                          <a:spcPts val="0"/>
                        </a:spcAft>
                      </a:pPr>
                      <a:r>
                        <a:rPr lang="ru-RU" sz="900" dirty="0">
                          <a:effectLst/>
                        </a:rPr>
                        <a:t>25,2</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86,1%</a:t>
                      </a:r>
                    </a:p>
                    <a:p>
                      <a:pPr algn="ctr">
                        <a:lnSpc>
                          <a:spcPct val="150000"/>
                        </a:lnSpc>
                        <a:spcAft>
                          <a:spcPts val="0"/>
                        </a:spcAft>
                      </a:pPr>
                      <a:r>
                        <a:rPr lang="en-US" sz="900" dirty="0">
                          <a:effectLst/>
                        </a:rPr>
                        <a:t>(n=38)</a:t>
                      </a:r>
                      <a:r>
                        <a:rPr lang="ru-RU" sz="900" dirty="0">
                          <a:effectLst/>
                        </a:rPr>
                        <a:t>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60,6%</a:t>
                      </a:r>
                    </a:p>
                    <a:p>
                      <a:pPr algn="ctr">
                        <a:lnSpc>
                          <a:spcPct val="150000"/>
                        </a:lnSpc>
                        <a:spcAft>
                          <a:spcPts val="0"/>
                        </a:spcAft>
                      </a:pPr>
                      <a:r>
                        <a:rPr lang="en-US" sz="900" dirty="0">
                          <a:effectLst/>
                        </a:rPr>
                        <a:t>(n=27)</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vMerge="1">
                  <a:txBody>
                    <a:bodyPr/>
                    <a:lstStyle/>
                    <a:p>
                      <a:endParaRPr lang="ru-RU"/>
                    </a:p>
                  </a:txBody>
                  <a:tcPr/>
                </a:tc>
                <a:extLst>
                  <a:ext uri="{0D108BD9-81ED-4DB2-BD59-A6C34878D82A}">
                    <a16:rowId xmlns:a16="http://schemas.microsoft.com/office/drawing/2014/main" val="10003"/>
                  </a:ext>
                </a:extLst>
              </a:tr>
              <a:tr h="632067">
                <a:tc>
                  <a:txBody>
                    <a:bodyPr/>
                    <a:lstStyle/>
                    <a:p>
                      <a:pPr>
                        <a:lnSpc>
                          <a:spcPct val="150000"/>
                        </a:lnSpc>
                        <a:spcAft>
                          <a:spcPts val="0"/>
                        </a:spcAft>
                      </a:pPr>
                      <a:r>
                        <a:rPr lang="ru-RU" sz="900" dirty="0">
                          <a:effectLst/>
                        </a:rPr>
                        <a:t>ІІІ исследовательская</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marL="0" indent="0" algn="ctr">
                        <a:lnSpc>
                          <a:spcPct val="150000"/>
                        </a:lnSpc>
                        <a:spcAft>
                          <a:spcPts val="0"/>
                        </a:spcAft>
                      </a:pPr>
                      <a:r>
                        <a:rPr lang="ru-RU" sz="900" dirty="0">
                          <a:effectLst/>
                        </a:rPr>
                        <a:t>-</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88,9%</a:t>
                      </a:r>
                    </a:p>
                    <a:p>
                      <a:pPr algn="ctr">
                        <a:lnSpc>
                          <a:spcPct val="150000"/>
                        </a:lnSpc>
                        <a:spcAft>
                          <a:spcPts val="0"/>
                        </a:spcAft>
                      </a:pPr>
                      <a:r>
                        <a:rPr lang="en-US" sz="900" dirty="0">
                          <a:effectLst/>
                        </a:rPr>
                        <a:t>(n=34)</a:t>
                      </a:r>
                      <a:endParaRPr lang="ru-RU" sz="900" dirty="0">
                        <a:effectLst/>
                      </a:endParaRPr>
                    </a:p>
                    <a:p>
                      <a:pPr indent="450215" algn="ctr">
                        <a:lnSpc>
                          <a:spcPct val="150000"/>
                        </a:lnSpc>
                        <a:spcAft>
                          <a:spcPts val="0"/>
                        </a:spcAft>
                      </a:pPr>
                      <a:r>
                        <a:rPr lang="ru-RU" sz="900" dirty="0">
                          <a:effectLst/>
                        </a:rPr>
                        <a:t> </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a:txBody>
                    <a:bodyPr/>
                    <a:lstStyle/>
                    <a:p>
                      <a:pPr algn="ctr">
                        <a:lnSpc>
                          <a:spcPct val="150000"/>
                        </a:lnSpc>
                        <a:spcAft>
                          <a:spcPts val="0"/>
                        </a:spcAft>
                      </a:pPr>
                      <a:r>
                        <a:rPr lang="ru-RU" sz="900" dirty="0">
                          <a:effectLst/>
                        </a:rPr>
                        <a:t>79,1</a:t>
                      </a:r>
                      <a:r>
                        <a:rPr lang="en-US" sz="900" dirty="0">
                          <a:effectLst/>
                        </a:rPr>
                        <a:t>%</a:t>
                      </a:r>
                      <a:endParaRPr lang="ru-RU" sz="900" dirty="0">
                        <a:effectLst/>
                      </a:endParaRPr>
                    </a:p>
                    <a:p>
                      <a:pPr algn="ctr">
                        <a:lnSpc>
                          <a:spcPct val="150000"/>
                        </a:lnSpc>
                        <a:spcAft>
                          <a:spcPts val="0"/>
                        </a:spcAft>
                      </a:pPr>
                      <a:r>
                        <a:rPr lang="en-US" sz="900" dirty="0">
                          <a:effectLst/>
                        </a:rPr>
                        <a:t>(n=30)</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821" marR="38821" marT="0" marB="0"/>
                </a:tc>
                <a:tc vMerge="1">
                  <a:txBody>
                    <a:bodyPr/>
                    <a:lstStyle/>
                    <a:p>
                      <a:endParaRPr lang="ru-RU"/>
                    </a:p>
                  </a:txBody>
                  <a:tcPr/>
                </a:tc>
                <a:extLst>
                  <a:ext uri="{0D108BD9-81ED-4DB2-BD59-A6C34878D82A}">
                    <a16:rowId xmlns:a16="http://schemas.microsoft.com/office/drawing/2014/main" val="10004"/>
                  </a:ext>
                </a:extLst>
              </a:tr>
            </a:tbl>
          </a:graphicData>
        </a:graphic>
      </p:graphicFrame>
      <p:pic>
        <p:nvPicPr>
          <p:cNvPr id="8" name="Рисунок 4">
            <a:extLst>
              <a:ext uri="{FF2B5EF4-FFF2-40B4-BE49-F238E27FC236}">
                <a16:creationId xmlns:a16="http://schemas.microsoft.com/office/drawing/2014/main" id="{237A2897-C236-30E2-C923-2486C3BC44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2669" y="1504937"/>
            <a:ext cx="2697882" cy="25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Таблица 8">
            <a:extLst>
              <a:ext uri="{FF2B5EF4-FFF2-40B4-BE49-F238E27FC236}">
                <a16:creationId xmlns:a16="http://schemas.microsoft.com/office/drawing/2014/main" id="{0C6AE2F8-8F7D-4B5A-A368-69BFC9D9D03A}"/>
              </a:ext>
            </a:extLst>
          </p:cNvPr>
          <p:cNvGraphicFramePr>
            <a:graphicFrameLocks noGrp="1"/>
          </p:cNvGraphicFramePr>
          <p:nvPr>
            <p:extLst>
              <p:ext uri="{D42A27DB-BD31-4B8C-83A1-F6EECF244321}">
                <p14:modId xmlns:p14="http://schemas.microsoft.com/office/powerpoint/2010/main" val="4108204732"/>
              </p:ext>
            </p:extLst>
          </p:nvPr>
        </p:nvGraphicFramePr>
        <p:xfrm>
          <a:off x="8920552" y="1488210"/>
          <a:ext cx="3145023" cy="2466273"/>
        </p:xfrm>
        <a:graphic>
          <a:graphicData uri="http://schemas.openxmlformats.org/drawingml/2006/table">
            <a:tbl>
              <a:tblPr firstRow="1" firstCol="1" bandRow="1">
                <a:tableStyleId>{5C22544A-7EE6-4342-B048-85BDC9FD1C3A}</a:tableStyleId>
              </a:tblPr>
              <a:tblGrid>
                <a:gridCol w="999936">
                  <a:extLst>
                    <a:ext uri="{9D8B030D-6E8A-4147-A177-3AD203B41FA5}">
                      <a16:colId xmlns:a16="http://schemas.microsoft.com/office/drawing/2014/main" val="20000"/>
                    </a:ext>
                  </a:extLst>
                </a:gridCol>
                <a:gridCol w="608664">
                  <a:extLst>
                    <a:ext uri="{9D8B030D-6E8A-4147-A177-3AD203B41FA5}">
                      <a16:colId xmlns:a16="http://schemas.microsoft.com/office/drawing/2014/main" val="20001"/>
                    </a:ext>
                  </a:extLst>
                </a:gridCol>
                <a:gridCol w="579416">
                  <a:extLst>
                    <a:ext uri="{9D8B030D-6E8A-4147-A177-3AD203B41FA5}">
                      <a16:colId xmlns:a16="http://schemas.microsoft.com/office/drawing/2014/main" val="20002"/>
                    </a:ext>
                  </a:extLst>
                </a:gridCol>
                <a:gridCol w="579416">
                  <a:extLst>
                    <a:ext uri="{9D8B030D-6E8A-4147-A177-3AD203B41FA5}">
                      <a16:colId xmlns:a16="http://schemas.microsoft.com/office/drawing/2014/main" val="20003"/>
                    </a:ext>
                  </a:extLst>
                </a:gridCol>
                <a:gridCol w="377591">
                  <a:extLst>
                    <a:ext uri="{9D8B030D-6E8A-4147-A177-3AD203B41FA5}">
                      <a16:colId xmlns:a16="http://schemas.microsoft.com/office/drawing/2014/main" val="20004"/>
                    </a:ext>
                  </a:extLst>
                </a:gridCol>
              </a:tblGrid>
              <a:tr h="283855">
                <a:tc rowSpan="2">
                  <a:txBody>
                    <a:bodyPr/>
                    <a:lstStyle/>
                    <a:p>
                      <a:pPr algn="ctr">
                        <a:lnSpc>
                          <a:spcPct val="150000"/>
                        </a:lnSpc>
                        <a:spcAft>
                          <a:spcPts val="0"/>
                        </a:spcAft>
                      </a:pPr>
                      <a:r>
                        <a:rPr lang="ru-RU" sz="800" dirty="0">
                          <a:effectLst/>
                        </a:rPr>
                        <a:t>Исследуемые группы сравнения</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nchor="ctr"/>
                </a:tc>
                <a:tc gridSpan="3">
                  <a:txBody>
                    <a:bodyPr/>
                    <a:lstStyle/>
                    <a:p>
                      <a:pPr algn="ctr">
                        <a:lnSpc>
                          <a:spcPct val="150000"/>
                        </a:lnSpc>
                        <a:spcAft>
                          <a:spcPts val="0"/>
                        </a:spcAft>
                      </a:pPr>
                      <a:r>
                        <a:rPr lang="ru-RU" sz="900" dirty="0" err="1">
                          <a:effectLst/>
                        </a:rPr>
                        <a:t>Безрецидивная</a:t>
                      </a:r>
                      <a:r>
                        <a:rPr lang="ru-RU" sz="900" dirty="0">
                          <a:effectLst/>
                        </a:rPr>
                        <a:t> выживаемость</a:t>
                      </a:r>
                      <a:endParaRPr lang="ru-RU"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nchor="ctr"/>
                </a:tc>
                <a:tc hMerge="1">
                  <a:txBody>
                    <a:bodyPr/>
                    <a:lstStyle/>
                    <a:p>
                      <a:endParaRPr lang="ru-RU"/>
                    </a:p>
                  </a:txBody>
                  <a:tcPr/>
                </a:tc>
                <a:tc hMerge="1">
                  <a:txBody>
                    <a:bodyPr/>
                    <a:lstStyle/>
                    <a:p>
                      <a:endParaRPr lang="ru-RU"/>
                    </a:p>
                  </a:txBody>
                  <a:tcPr/>
                </a:tc>
                <a:tc rowSpan="2">
                  <a:txBody>
                    <a:bodyPr/>
                    <a:lstStyle/>
                    <a:p>
                      <a:pPr>
                        <a:spcAft>
                          <a:spcPts val="0"/>
                        </a:spcAft>
                      </a:pPr>
                      <a:r>
                        <a:rPr lang="ru-RU" sz="800">
                          <a:effectLst/>
                        </a:rPr>
                        <a:t> </a:t>
                      </a:r>
                    </a:p>
                    <a:p>
                      <a:pPr algn="ctr">
                        <a:lnSpc>
                          <a:spcPct val="150000"/>
                        </a:lnSpc>
                        <a:spcAft>
                          <a:spcPts val="0"/>
                        </a:spcAft>
                      </a:pPr>
                      <a:r>
                        <a:rPr lang="en-US" sz="800">
                          <a:effectLst/>
                        </a:rPr>
                        <a:t>P</a:t>
                      </a:r>
                      <a:endParaRPr lang="ru-RU"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extLst>
                  <a:ext uri="{0D108BD9-81ED-4DB2-BD59-A6C34878D82A}">
                    <a16:rowId xmlns:a16="http://schemas.microsoft.com/office/drawing/2014/main" val="10000"/>
                  </a:ext>
                </a:extLst>
              </a:tr>
              <a:tr h="481321">
                <a:tc vMerge="1">
                  <a:txBody>
                    <a:bodyPr/>
                    <a:lstStyle/>
                    <a:p>
                      <a:endParaRPr lang="ru-RU"/>
                    </a:p>
                  </a:txBody>
                  <a:tcPr/>
                </a:tc>
                <a:tc>
                  <a:txBody>
                    <a:bodyPr/>
                    <a:lstStyle/>
                    <a:p>
                      <a:pPr indent="24130">
                        <a:lnSpc>
                          <a:spcPct val="150000"/>
                        </a:lnSpc>
                        <a:spcAft>
                          <a:spcPts val="0"/>
                        </a:spcAft>
                      </a:pPr>
                      <a:r>
                        <a:rPr lang="ru-RU" sz="800" dirty="0">
                          <a:effectLst/>
                        </a:rPr>
                        <a:t>Медиана</a:t>
                      </a:r>
                    </a:p>
                    <a:p>
                      <a:pPr indent="24130">
                        <a:lnSpc>
                          <a:spcPct val="150000"/>
                        </a:lnSpc>
                        <a:spcAft>
                          <a:spcPts val="0"/>
                        </a:spcAft>
                      </a:pPr>
                      <a:r>
                        <a:rPr lang="ru-RU" sz="800" dirty="0">
                          <a:effectLst/>
                        </a:rPr>
                        <a:t>(месяцы)</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nSpc>
                          <a:spcPct val="115000"/>
                        </a:lnSpc>
                        <a:spcAft>
                          <a:spcPts val="1000"/>
                        </a:spcAft>
                      </a:pPr>
                      <a:r>
                        <a:rPr lang="ru-RU" sz="800">
                          <a:effectLst/>
                        </a:rPr>
                        <a:t>1-летняя</a:t>
                      </a:r>
                    </a:p>
                    <a:p>
                      <a:pPr algn="ctr">
                        <a:lnSpc>
                          <a:spcPct val="150000"/>
                        </a:lnSpc>
                        <a:spcAft>
                          <a:spcPts val="0"/>
                        </a:spcAft>
                      </a:pPr>
                      <a:r>
                        <a:rPr lang="ru-RU" sz="800">
                          <a:effectLst/>
                        </a:rPr>
                        <a:t> </a:t>
                      </a:r>
                      <a:endParaRPr lang="ru-RU"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nSpc>
                          <a:spcPct val="115000"/>
                        </a:lnSpc>
                        <a:spcAft>
                          <a:spcPts val="1000"/>
                        </a:spcAft>
                      </a:pPr>
                      <a:r>
                        <a:rPr lang="ru-RU" sz="800">
                          <a:effectLst/>
                        </a:rPr>
                        <a:t>2-х летняя</a:t>
                      </a:r>
                    </a:p>
                    <a:p>
                      <a:pPr algn="ctr">
                        <a:lnSpc>
                          <a:spcPct val="150000"/>
                        </a:lnSpc>
                        <a:spcAft>
                          <a:spcPts val="0"/>
                        </a:spcAft>
                      </a:pPr>
                      <a:r>
                        <a:rPr lang="ru-RU" sz="800">
                          <a:effectLst/>
                        </a:rPr>
                        <a:t> </a:t>
                      </a:r>
                      <a:endParaRPr lang="ru-RU"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vMerge="1">
                  <a:txBody>
                    <a:bodyPr/>
                    <a:lstStyle/>
                    <a:p>
                      <a:endParaRPr lang="ru-RU"/>
                    </a:p>
                  </a:txBody>
                  <a:tcPr/>
                </a:tc>
                <a:extLst>
                  <a:ext uri="{0D108BD9-81ED-4DB2-BD59-A6C34878D82A}">
                    <a16:rowId xmlns:a16="http://schemas.microsoft.com/office/drawing/2014/main" val="10001"/>
                  </a:ext>
                </a:extLst>
              </a:tr>
              <a:tr h="484873">
                <a:tc>
                  <a:txBody>
                    <a:bodyPr/>
                    <a:lstStyle/>
                    <a:p>
                      <a:pPr algn="l">
                        <a:lnSpc>
                          <a:spcPct val="150000"/>
                        </a:lnSpc>
                        <a:spcAft>
                          <a:spcPts val="0"/>
                        </a:spcAft>
                      </a:pPr>
                      <a:r>
                        <a:rPr lang="ru-RU" sz="800" dirty="0">
                          <a:effectLst/>
                        </a:rPr>
                        <a:t>І. Контрольная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indent="3175" algn="ctr">
                        <a:lnSpc>
                          <a:spcPct val="150000"/>
                        </a:lnSpc>
                        <a:spcAft>
                          <a:spcPts val="0"/>
                        </a:spcAft>
                      </a:pPr>
                      <a:r>
                        <a:rPr lang="ru-RU" sz="800" dirty="0">
                          <a:effectLst/>
                        </a:rPr>
                        <a:t> </a:t>
                      </a:r>
                      <a:r>
                        <a:rPr lang="en-US" sz="800" dirty="0">
                          <a:effectLst/>
                        </a:rPr>
                        <a:t>11</a:t>
                      </a:r>
                      <a:r>
                        <a:rPr lang="ru-RU" sz="800" dirty="0">
                          <a:effectLst/>
                        </a:rPr>
                        <a:t>,8</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47,3%</a:t>
                      </a:r>
                    </a:p>
                    <a:p>
                      <a:pPr algn="ctr">
                        <a:lnSpc>
                          <a:spcPct val="150000"/>
                        </a:lnSpc>
                        <a:spcAft>
                          <a:spcPts val="0"/>
                        </a:spcAft>
                      </a:pPr>
                      <a:r>
                        <a:rPr lang="ru-RU" sz="800" dirty="0">
                          <a:effectLst/>
                        </a:rPr>
                        <a:t>(</a:t>
                      </a:r>
                      <a:r>
                        <a:rPr lang="en-US" sz="800" dirty="0">
                          <a:effectLst/>
                        </a:rPr>
                        <a:t>n=36)</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 0%</a:t>
                      </a:r>
                    </a:p>
                    <a:p>
                      <a:pPr algn="ctr">
                        <a:lnSpc>
                          <a:spcPct val="150000"/>
                        </a:lnSpc>
                        <a:spcAft>
                          <a:spcPts val="0"/>
                        </a:spcAft>
                      </a:pPr>
                      <a:r>
                        <a:rPr lang="ru-RU" sz="800" dirty="0">
                          <a:effectLst/>
                        </a:rPr>
                        <a:t>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rowSpan="3">
                  <a:txBody>
                    <a:bodyPr/>
                    <a:lstStyle/>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ru-RU" sz="800" dirty="0">
                          <a:effectLst/>
                        </a:rPr>
                        <a:t> </a:t>
                      </a:r>
                    </a:p>
                    <a:p>
                      <a:pPr indent="19050" algn="ctr">
                        <a:lnSpc>
                          <a:spcPct val="150000"/>
                        </a:lnSpc>
                        <a:spcAft>
                          <a:spcPts val="0"/>
                        </a:spcAft>
                      </a:pPr>
                      <a:r>
                        <a:rPr lang="en-US" sz="800" dirty="0">
                          <a:effectLst/>
                        </a:rPr>
                        <a:t>p</a:t>
                      </a:r>
                      <a:r>
                        <a:rPr lang="ru-RU" sz="800" dirty="0">
                          <a:effectLst/>
                        </a:rPr>
                        <a:t>= 0,0003</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extLst>
                  <a:ext uri="{0D108BD9-81ED-4DB2-BD59-A6C34878D82A}">
                    <a16:rowId xmlns:a16="http://schemas.microsoft.com/office/drawing/2014/main" val="10002"/>
                  </a:ext>
                </a:extLst>
              </a:tr>
              <a:tr h="652451">
                <a:tc>
                  <a:txBody>
                    <a:bodyPr/>
                    <a:lstStyle/>
                    <a:p>
                      <a:pPr algn="l">
                        <a:lnSpc>
                          <a:spcPct val="150000"/>
                        </a:lnSpc>
                        <a:spcAft>
                          <a:spcPts val="0"/>
                        </a:spcAft>
                      </a:pPr>
                      <a:r>
                        <a:rPr lang="ru-RU" sz="800" dirty="0">
                          <a:effectLst/>
                        </a:rPr>
                        <a:t>ІІ исследовательская</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indent="3175" algn="ctr">
                        <a:lnSpc>
                          <a:spcPct val="150000"/>
                        </a:lnSpc>
                        <a:spcAft>
                          <a:spcPts val="0"/>
                        </a:spcAft>
                      </a:pPr>
                      <a:r>
                        <a:rPr lang="ru-RU" sz="800" dirty="0">
                          <a:effectLst/>
                        </a:rPr>
                        <a:t>18,07</a:t>
                      </a:r>
                    </a:p>
                    <a:p>
                      <a:pPr indent="3175" algn="ctr">
                        <a:lnSpc>
                          <a:spcPct val="150000"/>
                        </a:lnSpc>
                        <a:spcAft>
                          <a:spcPts val="0"/>
                        </a:spcAft>
                      </a:pPr>
                      <a:r>
                        <a:rPr lang="ru-RU" sz="800" dirty="0">
                          <a:effectLst/>
                        </a:rPr>
                        <a:t>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71,53%</a:t>
                      </a:r>
                    </a:p>
                    <a:p>
                      <a:pPr algn="ctr">
                        <a:lnSpc>
                          <a:spcPct val="150000"/>
                        </a:lnSpc>
                        <a:spcAft>
                          <a:spcPts val="0"/>
                        </a:spcAft>
                      </a:pPr>
                      <a:r>
                        <a:rPr lang="ru-RU" sz="800" dirty="0">
                          <a:effectLst/>
                        </a:rPr>
                        <a:t>(</a:t>
                      </a:r>
                      <a:r>
                        <a:rPr lang="en-US" sz="800" dirty="0">
                          <a:effectLst/>
                        </a:rPr>
                        <a:t>n=31)</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 22,49%</a:t>
                      </a:r>
                    </a:p>
                    <a:p>
                      <a:pPr algn="ctr">
                        <a:lnSpc>
                          <a:spcPct val="150000"/>
                        </a:lnSpc>
                        <a:spcAft>
                          <a:spcPts val="0"/>
                        </a:spcAft>
                      </a:pPr>
                      <a:r>
                        <a:rPr lang="ru-RU" sz="800" dirty="0">
                          <a:effectLst/>
                        </a:rPr>
                        <a:t>(</a:t>
                      </a:r>
                      <a:r>
                        <a:rPr lang="en-US" sz="800" dirty="0">
                          <a:effectLst/>
                        </a:rPr>
                        <a:t>n=10)</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vMerge="1">
                  <a:txBody>
                    <a:bodyPr/>
                    <a:lstStyle/>
                    <a:p>
                      <a:endParaRPr lang="ru-RU"/>
                    </a:p>
                  </a:txBody>
                  <a:tcPr/>
                </a:tc>
                <a:extLst>
                  <a:ext uri="{0D108BD9-81ED-4DB2-BD59-A6C34878D82A}">
                    <a16:rowId xmlns:a16="http://schemas.microsoft.com/office/drawing/2014/main" val="10003"/>
                  </a:ext>
                </a:extLst>
              </a:tr>
              <a:tr h="563773">
                <a:tc>
                  <a:txBody>
                    <a:bodyPr/>
                    <a:lstStyle/>
                    <a:p>
                      <a:pPr algn="l">
                        <a:lnSpc>
                          <a:spcPct val="150000"/>
                        </a:lnSpc>
                        <a:spcAft>
                          <a:spcPts val="0"/>
                        </a:spcAft>
                      </a:pPr>
                      <a:r>
                        <a:rPr lang="ru-RU" sz="800" dirty="0">
                          <a:effectLst/>
                        </a:rPr>
                        <a:t>ІІІ исследовательская</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indent="3175" algn="ctr">
                        <a:lnSpc>
                          <a:spcPct val="150000"/>
                        </a:lnSpc>
                        <a:spcAft>
                          <a:spcPts val="0"/>
                        </a:spcAft>
                      </a:pPr>
                      <a:r>
                        <a:rPr lang="ru-RU" sz="800" dirty="0">
                          <a:effectLst/>
                        </a:rPr>
                        <a:t> 22,4</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59,81%</a:t>
                      </a:r>
                    </a:p>
                    <a:p>
                      <a:pPr algn="ctr">
                        <a:lnSpc>
                          <a:spcPct val="150000"/>
                        </a:lnSpc>
                        <a:spcAft>
                          <a:spcPts val="0"/>
                        </a:spcAft>
                      </a:pPr>
                      <a:r>
                        <a:rPr lang="ru-RU" sz="800" dirty="0">
                          <a:effectLst/>
                        </a:rPr>
                        <a:t>(</a:t>
                      </a:r>
                      <a:r>
                        <a:rPr lang="en-US" sz="800" dirty="0">
                          <a:effectLst/>
                        </a:rPr>
                        <a:t>n=22)</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a:txBody>
                    <a:bodyPr/>
                    <a:lstStyle/>
                    <a:p>
                      <a:pPr algn="ctr">
                        <a:lnSpc>
                          <a:spcPct val="150000"/>
                        </a:lnSpc>
                        <a:spcAft>
                          <a:spcPts val="0"/>
                        </a:spcAft>
                      </a:pPr>
                      <a:r>
                        <a:rPr lang="ru-RU" sz="800" dirty="0">
                          <a:effectLst/>
                        </a:rPr>
                        <a:t>43,54%</a:t>
                      </a:r>
                    </a:p>
                    <a:p>
                      <a:pPr indent="3175" algn="ctr">
                        <a:lnSpc>
                          <a:spcPct val="150000"/>
                        </a:lnSpc>
                        <a:spcAft>
                          <a:spcPts val="0"/>
                        </a:spcAft>
                      </a:pPr>
                      <a:r>
                        <a:rPr lang="ru-RU" sz="800" dirty="0">
                          <a:effectLst/>
                        </a:rPr>
                        <a:t>(</a:t>
                      </a:r>
                      <a:r>
                        <a:rPr lang="en-US" sz="800" dirty="0">
                          <a:effectLst/>
                        </a:rPr>
                        <a:t>n=16)</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1010" marR="41010" marT="0" marB="0"/>
                </a:tc>
                <a:tc vMerge="1">
                  <a:txBody>
                    <a:bodyPr/>
                    <a:lstStyle/>
                    <a:p>
                      <a:endParaRPr lang="ru-RU"/>
                    </a:p>
                  </a:txBody>
                  <a:tcPr/>
                </a:tc>
                <a:extLst>
                  <a:ext uri="{0D108BD9-81ED-4DB2-BD59-A6C34878D82A}">
                    <a16:rowId xmlns:a16="http://schemas.microsoft.com/office/drawing/2014/main" val="10004"/>
                  </a:ext>
                </a:extLst>
              </a:tr>
            </a:tbl>
          </a:graphicData>
        </a:graphic>
      </p:graphicFrame>
      <p:graphicFrame>
        <p:nvGraphicFramePr>
          <p:cNvPr id="10" name="Таблица 9">
            <a:extLst>
              <a:ext uri="{FF2B5EF4-FFF2-40B4-BE49-F238E27FC236}">
                <a16:creationId xmlns:a16="http://schemas.microsoft.com/office/drawing/2014/main" id="{886CE531-31D2-E755-4F83-6C916931F2A7}"/>
              </a:ext>
            </a:extLst>
          </p:cNvPr>
          <p:cNvGraphicFramePr>
            <a:graphicFrameLocks noGrp="1"/>
          </p:cNvGraphicFramePr>
          <p:nvPr>
            <p:extLst>
              <p:ext uri="{D42A27DB-BD31-4B8C-83A1-F6EECF244321}">
                <p14:modId xmlns:p14="http://schemas.microsoft.com/office/powerpoint/2010/main" val="4027531919"/>
              </p:ext>
            </p:extLst>
          </p:nvPr>
        </p:nvGraphicFramePr>
        <p:xfrm>
          <a:off x="519011" y="4631377"/>
          <a:ext cx="3815483" cy="2111628"/>
        </p:xfrm>
        <a:graphic>
          <a:graphicData uri="http://schemas.openxmlformats.org/drawingml/2006/table">
            <a:tbl>
              <a:tblPr firstRow="1" firstCol="1" bandRow="1"/>
              <a:tblGrid>
                <a:gridCol w="1107706">
                  <a:extLst>
                    <a:ext uri="{9D8B030D-6E8A-4147-A177-3AD203B41FA5}">
                      <a16:colId xmlns:a16="http://schemas.microsoft.com/office/drawing/2014/main" val="20000"/>
                    </a:ext>
                  </a:extLst>
                </a:gridCol>
                <a:gridCol w="1006573">
                  <a:extLst>
                    <a:ext uri="{9D8B030D-6E8A-4147-A177-3AD203B41FA5}">
                      <a16:colId xmlns:a16="http://schemas.microsoft.com/office/drawing/2014/main" val="20001"/>
                    </a:ext>
                  </a:extLst>
                </a:gridCol>
                <a:gridCol w="1006573">
                  <a:extLst>
                    <a:ext uri="{9D8B030D-6E8A-4147-A177-3AD203B41FA5}">
                      <a16:colId xmlns:a16="http://schemas.microsoft.com/office/drawing/2014/main" val="20002"/>
                    </a:ext>
                  </a:extLst>
                </a:gridCol>
                <a:gridCol w="694631">
                  <a:extLst>
                    <a:ext uri="{9D8B030D-6E8A-4147-A177-3AD203B41FA5}">
                      <a16:colId xmlns:a16="http://schemas.microsoft.com/office/drawing/2014/main" val="20003"/>
                    </a:ext>
                  </a:extLst>
                </a:gridCol>
              </a:tblGrid>
              <a:tr h="221620">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spcAft>
                          <a:spcPts val="0"/>
                        </a:spcAft>
                      </a:pPr>
                      <a:r>
                        <a:rPr lang="ru-RU" sz="600" dirty="0">
                          <a:effectLst/>
                        </a:rPr>
                        <a:t> </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ctr">
                        <a:spcAft>
                          <a:spcPts val="0"/>
                        </a:spcAft>
                      </a:pPr>
                      <a:r>
                        <a:rPr lang="ru-RU" sz="600">
                          <a:effectLst/>
                        </a:rPr>
                        <a:t>Вопрос</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ctr">
                        <a:spcAft>
                          <a:spcPts val="0"/>
                        </a:spcAft>
                      </a:pPr>
                      <a:r>
                        <a:rPr lang="ru-RU" sz="600">
                          <a:effectLst/>
                        </a:rPr>
                        <a:t>Баллы</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ctr">
                        <a:spcAft>
                          <a:spcPts val="0"/>
                        </a:spcAft>
                      </a:pPr>
                      <a:r>
                        <a:rPr lang="ru-RU" sz="600" dirty="0">
                          <a:effectLst/>
                        </a:rPr>
                        <a:t>Результат</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170045">
                <a:tc rowSpan="3">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Ориентация</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Какая сейчас дата</a:t>
                      </a:r>
                      <a:r>
                        <a:rPr lang="en-US" sz="600">
                          <a:effectLst/>
                        </a:rPr>
                        <a:t>?</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(1)</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170045">
                <a:tc vMerge="1">
                  <a:txBody>
                    <a:bodyPr/>
                    <a:lstStyle/>
                    <a:p>
                      <a:endParaRPr lang="ru-RU"/>
                    </a:p>
                  </a:txBody>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Где вы находитесь</a:t>
                      </a:r>
                      <a:r>
                        <a:rPr lang="en-US" sz="600" dirty="0">
                          <a:effectLst/>
                        </a:rPr>
                        <a:t>?</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(1)</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70045">
                <a:tc vMerge="1">
                  <a:txBody>
                    <a:bodyPr/>
                    <a:lstStyle/>
                    <a:p>
                      <a:endParaRPr lang="ru-RU"/>
                    </a:p>
                  </a:txBody>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В каком вы городе сейчас?</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(1)</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332800">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Память</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Повторите за мной в той же последовательности 3 слова</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(3)</a:t>
                      </a:r>
                    </a:p>
                    <a:p>
                      <a:pPr algn="l">
                        <a:spcAft>
                          <a:spcPts val="0"/>
                        </a:spcAft>
                      </a:pPr>
                      <a:r>
                        <a:rPr lang="ru-RU" sz="600" dirty="0">
                          <a:effectLst/>
                        </a:rPr>
                        <a:t>частично (1-2)</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306164">
                <a:tc rowSpan="2">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Функциональный статус</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Есть ли у вас нарушение движений в конечностях?</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(0-2)</a:t>
                      </a:r>
                    </a:p>
                    <a:p>
                      <a:pPr algn="l">
                        <a:spcAft>
                          <a:spcPts val="0"/>
                        </a:spcAft>
                      </a:pPr>
                      <a:r>
                        <a:rPr lang="ru-RU" sz="600" dirty="0">
                          <a:effectLst/>
                        </a:rPr>
                        <a:t>нет (3)</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a:effectLst/>
                        </a:rPr>
                        <a:t> </a:t>
                      </a:r>
                      <a:endParaRPr lang="ru-RU" sz="6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255068">
                <a:tc vMerge="1">
                  <a:txBody>
                    <a:bodyPr/>
                    <a:lstStyle/>
                    <a:p>
                      <a:endParaRPr lang="ru-RU"/>
                    </a:p>
                  </a:txBody>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Можете ли вы себя самостоятельно  обслуживать?</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полностью (3)</a:t>
                      </a:r>
                    </a:p>
                    <a:p>
                      <a:pPr algn="l">
                        <a:spcAft>
                          <a:spcPts val="0"/>
                        </a:spcAft>
                      </a:pPr>
                      <a:r>
                        <a:rPr lang="ru-RU" sz="600" dirty="0">
                          <a:effectLst/>
                        </a:rPr>
                        <a:t>да, частично (1-2)</a:t>
                      </a:r>
                    </a:p>
                    <a:p>
                      <a:pPr algn="l">
                        <a:spcAft>
                          <a:spcPts val="0"/>
                        </a:spcAft>
                      </a:pPr>
                      <a:r>
                        <a:rPr lang="ru-RU" sz="600" dirty="0">
                          <a:effectLst/>
                        </a:rPr>
                        <a:t>нет (0)</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 </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r h="306164">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lgn="l">
                        <a:spcAft>
                          <a:spcPts val="0"/>
                        </a:spcAft>
                      </a:pPr>
                      <a:r>
                        <a:rPr lang="ru-RU" sz="600" dirty="0">
                          <a:effectLst/>
                        </a:rPr>
                        <a:t> </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Нуждаетесь ли вы в постоянной медицинской помощи?</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spcAft>
                          <a:spcPts val="0"/>
                        </a:spcAft>
                      </a:pPr>
                      <a:r>
                        <a:rPr lang="ru-RU" sz="600" dirty="0">
                          <a:effectLst/>
                        </a:rPr>
                        <a:t>да (0)</a:t>
                      </a:r>
                    </a:p>
                    <a:p>
                      <a:pPr algn="l">
                        <a:spcAft>
                          <a:spcPts val="0"/>
                        </a:spcAft>
                      </a:pPr>
                      <a:r>
                        <a:rPr lang="ru-RU" sz="600" dirty="0">
                          <a:effectLst/>
                        </a:rPr>
                        <a:t>нет (1)</a:t>
                      </a:r>
                      <a:endParaRPr lang="ru-RU" sz="600" dirty="0">
                        <a:effectLst/>
                        <a:latin typeface="Calibri"/>
                        <a:ea typeface="Calibri"/>
                        <a:cs typeface="Times New Roman"/>
                      </a:endParaRPr>
                    </a:p>
                  </a:txBody>
                  <a:tcPr marL="51957" marR="51957"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600" dirty="0">
                          <a:effectLst/>
                        </a:rPr>
                        <a:t> </a:t>
                      </a:r>
                      <a:endParaRPr lang="ru-RU" sz="6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7"/>
                  </a:ext>
                </a:extLst>
              </a:tr>
              <a:tr h="113363">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a:spcAft>
                          <a:spcPts val="0"/>
                        </a:spcAft>
                      </a:pPr>
                      <a:r>
                        <a:rPr lang="ru-RU" sz="800" dirty="0">
                          <a:effectLst/>
                        </a:rPr>
                        <a:t>ВСЕГО:</a:t>
                      </a:r>
                      <a:endParaRPr lang="ru-RU" sz="8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800">
                          <a:effectLst/>
                        </a:rPr>
                        <a:t> </a:t>
                      </a:r>
                      <a:endParaRPr lang="ru-RU" sz="8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800">
                          <a:effectLst/>
                        </a:rPr>
                        <a:t> </a:t>
                      </a:r>
                      <a:endParaRPr lang="ru-RU" sz="80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spcAft>
                          <a:spcPts val="0"/>
                        </a:spcAft>
                      </a:pPr>
                      <a:r>
                        <a:rPr lang="ru-RU" sz="800" dirty="0">
                          <a:effectLst/>
                        </a:rPr>
                        <a:t> </a:t>
                      </a:r>
                      <a:endParaRPr lang="ru-RU" sz="800" dirty="0">
                        <a:effectLst/>
                        <a:latin typeface="Calibri"/>
                        <a:ea typeface="Calibri"/>
                        <a:cs typeface="Times New Roman"/>
                      </a:endParaRPr>
                    </a:p>
                  </a:txBody>
                  <a:tcPr marL="51957" marR="5195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8"/>
                  </a:ext>
                </a:extLst>
              </a:tr>
            </a:tbl>
          </a:graphicData>
        </a:graphic>
      </p:graphicFrame>
      <p:sp>
        <p:nvSpPr>
          <p:cNvPr id="11" name="Прямоугольник 1">
            <a:extLst>
              <a:ext uri="{FF2B5EF4-FFF2-40B4-BE49-F238E27FC236}">
                <a16:creationId xmlns:a16="http://schemas.microsoft.com/office/drawing/2014/main" id="{A772D01B-F113-DB41-5D1A-7C9589093328}"/>
              </a:ext>
            </a:extLst>
          </p:cNvPr>
          <p:cNvSpPr>
            <a:spLocks noChangeArrowheads="1"/>
          </p:cNvSpPr>
          <p:nvPr/>
        </p:nvSpPr>
        <p:spPr bwMode="auto">
          <a:xfrm>
            <a:off x="-83127" y="4099470"/>
            <a:ext cx="47327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fontAlgn="base" hangingPunct="0">
              <a:spcBef>
                <a:spcPct val="0"/>
              </a:spcBef>
              <a:spcAft>
                <a:spcPct val="0"/>
              </a:spcAft>
              <a:defRPr/>
            </a:pPr>
            <a:r>
              <a:rPr lang="ru-RU" altLang="ru-RU" sz="1400" dirty="0">
                <a:solidFill>
                  <a:srgbClr val="C00000"/>
                </a:solidFill>
                <a:cs typeface="Arial" panose="020B0604020202020204" pitchFamily="34" charset="0"/>
              </a:rPr>
              <a:t>Шкала, разработанная для оценки токсичности лечения </a:t>
            </a:r>
          </a:p>
          <a:p>
            <a:pPr algn="ctr" eaLnBrk="0" fontAlgn="base" hangingPunct="0">
              <a:spcBef>
                <a:spcPct val="0"/>
              </a:spcBef>
              <a:spcAft>
                <a:spcPct val="0"/>
              </a:spcAft>
              <a:defRPr/>
            </a:pPr>
            <a:r>
              <a:rPr lang="ru-RU" altLang="ru-RU" sz="1400" dirty="0">
                <a:solidFill>
                  <a:srgbClr val="C00000"/>
                </a:solidFill>
                <a:cs typeface="Arial" panose="020B0604020202020204" pitchFamily="34" charset="0"/>
              </a:rPr>
              <a:t>пациентов 2 и 3 групп</a:t>
            </a:r>
          </a:p>
        </p:txBody>
      </p:sp>
      <p:cxnSp>
        <p:nvCxnSpPr>
          <p:cNvPr id="14" name="Прямая со стрелкой 13">
            <a:extLst>
              <a:ext uri="{FF2B5EF4-FFF2-40B4-BE49-F238E27FC236}">
                <a16:creationId xmlns:a16="http://schemas.microsoft.com/office/drawing/2014/main" id="{75581BF8-1101-A5AF-966E-69131ACB6221}"/>
              </a:ext>
            </a:extLst>
          </p:cNvPr>
          <p:cNvCxnSpPr>
            <a:cxnSpLocks/>
          </p:cNvCxnSpPr>
          <p:nvPr/>
        </p:nvCxnSpPr>
        <p:spPr>
          <a:xfrm>
            <a:off x="4649584" y="5507182"/>
            <a:ext cx="817955"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Диаграмма 16">
            <a:extLst>
              <a:ext uri="{FF2B5EF4-FFF2-40B4-BE49-F238E27FC236}">
                <a16:creationId xmlns:a16="http://schemas.microsoft.com/office/drawing/2014/main" id="{6CB16782-71C0-153E-B9F2-B5B7CD99702D}"/>
              </a:ext>
            </a:extLst>
          </p:cNvPr>
          <p:cNvGraphicFramePr>
            <a:graphicFrameLocks/>
          </p:cNvGraphicFramePr>
          <p:nvPr>
            <p:extLst>
              <p:ext uri="{D42A27DB-BD31-4B8C-83A1-F6EECF244321}">
                <p14:modId xmlns:p14="http://schemas.microsoft.com/office/powerpoint/2010/main" val="2614003552"/>
              </p:ext>
            </p:extLst>
          </p:nvPr>
        </p:nvGraphicFramePr>
        <p:xfrm>
          <a:off x="5728382" y="4904509"/>
          <a:ext cx="2931325" cy="1802671"/>
        </p:xfrm>
        <a:graphic>
          <a:graphicData uri="http://schemas.openxmlformats.org/presentationml/2006/ole">
            <mc:AlternateContent xmlns:mc="http://schemas.openxmlformats.org/markup-compatibility/2006">
              <mc:Choice xmlns:v="urn:schemas-microsoft-com:vml" Requires="v">
                <p:oleObj spid="_x0000_s1070" name="Диаграмма" r:id="rId6" imgW="4535817" imgH="3170195" progId="Excel.Chart.8">
                  <p:embed/>
                </p:oleObj>
              </mc:Choice>
              <mc:Fallback>
                <p:oleObj name="Диаграмма" r:id="rId6" imgW="4535817" imgH="3170195" progId="Excel.Chart.8">
                  <p:embed/>
                  <p:pic>
                    <p:nvPicPr>
                      <p:cNvPr id="62467" name="Диаграмма 1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8382" y="4904509"/>
                        <a:ext cx="2931325" cy="1802671"/>
                      </a:xfrm>
                      <a:prstGeom prst="rect">
                        <a:avLst/>
                      </a:prstGeom>
                      <a:noFill/>
                      <a:ln>
                        <a:noFill/>
                      </a:ln>
                    </p:spPr>
                  </p:pic>
                </p:oleObj>
              </mc:Fallback>
            </mc:AlternateContent>
          </a:graphicData>
        </a:graphic>
      </p:graphicFrame>
      <p:graphicFrame>
        <p:nvGraphicFramePr>
          <p:cNvPr id="21" name="Диаграмма 17">
            <a:extLst>
              <a:ext uri="{FF2B5EF4-FFF2-40B4-BE49-F238E27FC236}">
                <a16:creationId xmlns:a16="http://schemas.microsoft.com/office/drawing/2014/main" id="{3C29C21B-2BEC-8C2A-9339-212A8A84E2DF}"/>
              </a:ext>
            </a:extLst>
          </p:cNvPr>
          <p:cNvGraphicFramePr>
            <a:graphicFrameLocks/>
          </p:cNvGraphicFramePr>
          <p:nvPr>
            <p:extLst>
              <p:ext uri="{D42A27DB-BD31-4B8C-83A1-F6EECF244321}">
                <p14:modId xmlns:p14="http://schemas.microsoft.com/office/powerpoint/2010/main" val="2474003904"/>
              </p:ext>
            </p:extLst>
          </p:nvPr>
        </p:nvGraphicFramePr>
        <p:xfrm>
          <a:off x="8920551" y="4904509"/>
          <a:ext cx="2752437" cy="1802671"/>
        </p:xfrm>
        <a:graphic>
          <a:graphicData uri="http://schemas.openxmlformats.org/presentationml/2006/ole">
            <mc:AlternateContent xmlns:mc="http://schemas.openxmlformats.org/markup-compatibility/2006">
              <mc:Choice xmlns:v="urn:schemas-microsoft-com:vml" Requires="v">
                <p:oleObj spid="_x0000_s1071" name="Диаграмма" r:id="rId8" imgW="4529721" imgH="3170195" progId="Excel.Chart.8">
                  <p:embed/>
                </p:oleObj>
              </mc:Choice>
              <mc:Fallback>
                <p:oleObj name="Диаграмма" r:id="rId8" imgW="4529721" imgH="3170195" progId="Excel.Chart.8">
                  <p:embed/>
                  <p:pic>
                    <p:nvPicPr>
                      <p:cNvPr id="62468" name="Диаграмма 1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20551" y="4904509"/>
                        <a:ext cx="2752437" cy="1802671"/>
                      </a:xfrm>
                      <a:prstGeom prst="rect">
                        <a:avLst/>
                      </a:prstGeom>
                      <a:noFill/>
                      <a:ln>
                        <a:noFill/>
                      </a:ln>
                    </p:spPr>
                  </p:pic>
                </p:oleObj>
              </mc:Fallback>
            </mc:AlternateContent>
          </a:graphicData>
        </a:graphic>
      </p:graphicFrame>
      <p:sp>
        <p:nvSpPr>
          <p:cNvPr id="22" name="TextBox 21">
            <a:extLst>
              <a:ext uri="{FF2B5EF4-FFF2-40B4-BE49-F238E27FC236}">
                <a16:creationId xmlns:a16="http://schemas.microsoft.com/office/drawing/2014/main" id="{CC4053AA-0ABE-72DF-9EE0-16D30265F5BA}"/>
              </a:ext>
            </a:extLst>
          </p:cNvPr>
          <p:cNvSpPr txBox="1"/>
          <p:nvPr/>
        </p:nvSpPr>
        <p:spPr>
          <a:xfrm>
            <a:off x="6762234" y="4207191"/>
            <a:ext cx="5042662" cy="307777"/>
          </a:xfrm>
          <a:prstGeom prst="rect">
            <a:avLst/>
          </a:prstGeom>
          <a:noFill/>
        </p:spPr>
        <p:txBody>
          <a:bodyPr wrap="none" rtlCol="0">
            <a:spAutoFit/>
          </a:bodyPr>
          <a:lstStyle/>
          <a:p>
            <a:r>
              <a:rPr lang="ru-RU" sz="1400" dirty="0">
                <a:solidFill>
                  <a:srgbClr val="C00000"/>
                </a:solidFill>
              </a:rPr>
              <a:t>Оценка токсичности лечения в группах в исследуемых группах   </a:t>
            </a:r>
          </a:p>
        </p:txBody>
      </p:sp>
    </p:spTree>
    <p:extLst>
      <p:ext uri="{BB962C8B-B14F-4D97-AF65-F5344CB8AC3E}">
        <p14:creationId xmlns:p14="http://schemas.microsoft.com/office/powerpoint/2010/main" val="471036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04586A25-28AC-9D30-C8D7-663EAA0ED60F}"/>
              </a:ext>
            </a:extLst>
          </p:cNvPr>
          <p:cNvSpPr>
            <a:spLocks noGrp="1"/>
          </p:cNvSpPr>
          <p:nvPr>
            <p:ph type="title"/>
          </p:nvPr>
        </p:nvSpPr>
        <p:spPr>
          <a:xfrm>
            <a:off x="838200" y="341062"/>
            <a:ext cx="10515600" cy="862096"/>
          </a:xfrm>
        </p:spPr>
        <p:txBody>
          <a:bodyPr>
            <a:normAutofit/>
          </a:bodyPr>
          <a:lstStyle/>
          <a:p>
            <a:r>
              <a:rPr lang="ru-RU" sz="3200" dirty="0">
                <a:solidFill>
                  <a:schemeClr val="accent1">
                    <a:lumMod val="50000"/>
                  </a:schemeClr>
                </a:solidFill>
              </a:rPr>
              <a:t>Радиоизотопная гибридная  </a:t>
            </a:r>
            <a:r>
              <a:rPr lang="ru-RU" sz="3200" dirty="0" err="1">
                <a:solidFill>
                  <a:schemeClr val="accent1">
                    <a:lumMod val="50000"/>
                  </a:schemeClr>
                </a:solidFill>
              </a:rPr>
              <a:t>цистернография</a:t>
            </a:r>
            <a:endParaRPr lang="ru-RU" sz="3200" dirty="0">
              <a:solidFill>
                <a:schemeClr val="accent1">
                  <a:lumMod val="50000"/>
                </a:schemeClr>
              </a:solidFill>
            </a:endParaRPr>
          </a:p>
        </p:txBody>
      </p:sp>
      <p:pic>
        <p:nvPicPr>
          <p:cNvPr id="4" name="Объект 3">
            <a:extLst>
              <a:ext uri="{FF2B5EF4-FFF2-40B4-BE49-F238E27FC236}">
                <a16:creationId xmlns:a16="http://schemas.microsoft.com/office/drawing/2014/main" id="{DC5BBEFA-D6A8-98E5-15C6-AA4F5933E9BF}"/>
              </a:ext>
            </a:extLst>
          </p:cNvPr>
          <p:cNvPicPr>
            <a:picLocks noGrp="1" noChangeAspect="1"/>
          </p:cNvPicPr>
          <p:nvPr>
            <p:ph sz="half" idx="1"/>
          </p:nvPr>
        </p:nvPicPr>
        <p:blipFill rotWithShape="1">
          <a:blip r:embed="rId3"/>
          <a:stretch/>
        </p:blipFill>
        <p:spPr>
          <a:xfrm>
            <a:off x="261257" y="1767990"/>
            <a:ext cx="6543304" cy="4907478"/>
          </a:xfrm>
          <a:prstGeom prst="rect">
            <a:avLst/>
          </a:prstGeom>
          <a:ln>
            <a:noFill/>
          </a:ln>
          <a:effectLst>
            <a:softEdge rad="112500"/>
          </a:effectLst>
        </p:spPr>
      </p:pic>
      <p:pic>
        <p:nvPicPr>
          <p:cNvPr id="7" name="Объект 6">
            <a:extLst>
              <a:ext uri="{FF2B5EF4-FFF2-40B4-BE49-F238E27FC236}">
                <a16:creationId xmlns:a16="http://schemas.microsoft.com/office/drawing/2014/main" id="{94DD4E5C-0EA7-D771-453B-E67AD4D6C5BB}"/>
              </a:ext>
            </a:extLst>
          </p:cNvPr>
          <p:cNvPicPr>
            <a:picLocks noGrp="1" noChangeAspect="1"/>
          </p:cNvPicPr>
          <p:nvPr>
            <p:ph sz="half" idx="2"/>
          </p:nvPr>
        </p:nvPicPr>
        <p:blipFill>
          <a:blip r:embed="rId4"/>
          <a:stretch>
            <a:fillRect/>
          </a:stretch>
        </p:blipFill>
        <p:spPr>
          <a:xfrm>
            <a:off x="9448562" y="187071"/>
            <a:ext cx="2369488" cy="2116742"/>
          </a:xfrm>
          <a:prstGeom prst="rect">
            <a:avLst/>
          </a:prstGeom>
        </p:spPr>
      </p:pic>
      <p:sp>
        <p:nvSpPr>
          <p:cNvPr id="9" name="TextBox 8">
            <a:extLst>
              <a:ext uri="{FF2B5EF4-FFF2-40B4-BE49-F238E27FC236}">
                <a16:creationId xmlns:a16="http://schemas.microsoft.com/office/drawing/2014/main" id="{B66AB561-9818-F441-E560-048EEFBAF3A4}"/>
              </a:ext>
            </a:extLst>
          </p:cNvPr>
          <p:cNvSpPr txBox="1"/>
          <p:nvPr/>
        </p:nvSpPr>
        <p:spPr>
          <a:xfrm>
            <a:off x="7184575" y="2481867"/>
            <a:ext cx="4132613" cy="2031325"/>
          </a:xfrm>
          <a:prstGeom prst="rect">
            <a:avLst/>
          </a:prstGeom>
          <a:noFill/>
        </p:spPr>
        <p:txBody>
          <a:bodyPr wrap="square">
            <a:spAutoFit/>
          </a:bodyPr>
          <a:lstStyle/>
          <a:p>
            <a:r>
              <a:rPr lang="ru-RU" dirty="0"/>
              <a:t>ПОКАЗАНИЯ К ВЫБОРУ МЕТОДИКИ:</a:t>
            </a:r>
          </a:p>
          <a:p>
            <a:endParaRPr lang="ru-RU" dirty="0"/>
          </a:p>
          <a:p>
            <a:r>
              <a:rPr lang="ru-RU" u="sng" dirty="0">
                <a:solidFill>
                  <a:srgbClr val="C00000"/>
                </a:solidFill>
              </a:rPr>
              <a:t>Осложнённое течение при </a:t>
            </a:r>
          </a:p>
          <a:p>
            <a:r>
              <a:rPr lang="ru-RU" dirty="0"/>
              <a:t>1.Диффузной астроцитоме  </a:t>
            </a:r>
          </a:p>
          <a:p>
            <a:r>
              <a:rPr lang="ru-RU" dirty="0"/>
              <a:t>2.Глиобластоме </a:t>
            </a:r>
            <a:r>
              <a:rPr lang="en-US" dirty="0"/>
              <a:t>IV</a:t>
            </a:r>
          </a:p>
          <a:p>
            <a:r>
              <a:rPr lang="ru-RU" dirty="0"/>
              <a:t>3.Медуллобластоме</a:t>
            </a:r>
          </a:p>
          <a:p>
            <a:r>
              <a:rPr lang="ru-RU" dirty="0"/>
              <a:t>4.Опухоле ствола</a:t>
            </a:r>
          </a:p>
        </p:txBody>
      </p:sp>
      <p:pic>
        <p:nvPicPr>
          <p:cNvPr id="10" name="Picture 3">
            <a:extLst>
              <a:ext uri="{FF2B5EF4-FFF2-40B4-BE49-F238E27FC236}">
                <a16:creationId xmlns:a16="http://schemas.microsoft.com/office/drawing/2014/main" id="{FAC6DEB5-D98A-9469-CD9D-214DC4FDA1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4577" y="4799173"/>
            <a:ext cx="3645724" cy="169370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627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225193-1E98-EC88-5DC0-81F7FF4511A4}"/>
              </a:ext>
            </a:extLst>
          </p:cNvPr>
          <p:cNvSpPr>
            <a:spLocks noGrp="1"/>
          </p:cNvSpPr>
          <p:nvPr>
            <p:ph type="title"/>
          </p:nvPr>
        </p:nvSpPr>
        <p:spPr>
          <a:xfrm>
            <a:off x="1056906" y="450988"/>
            <a:ext cx="10790712" cy="427777"/>
          </a:xfrm>
        </p:spPr>
        <p:txBody>
          <a:bodyPr>
            <a:noAutofit/>
          </a:bodyPr>
          <a:lstStyle/>
          <a:p>
            <a:pPr algn="ctr"/>
            <a:r>
              <a:rPr lang="ru-RU" sz="2400" dirty="0">
                <a:solidFill>
                  <a:schemeClr val="accent1">
                    <a:lumMod val="50000"/>
                  </a:schemeClr>
                </a:solidFill>
                <a:latin typeface="Times New Roman" panose="02020603050405020304" pitchFamily="18" charset="0"/>
                <a:ea typeface="Calibri" panose="020F0502020204030204" pitchFamily="34" charset="0"/>
              </a:rPr>
              <a:t>МР –</a:t>
            </a:r>
            <a:r>
              <a:rPr lang="ru-RU" sz="2400" dirty="0">
                <a:solidFill>
                  <a:schemeClr val="accent1">
                    <a:lumMod val="50000"/>
                  </a:schemeClr>
                </a:solidFill>
                <a:effectLst/>
                <a:latin typeface="Times New Roman" panose="02020603050405020304" pitchFamily="18" charset="0"/>
                <a:ea typeface="Calibri" panose="020F0502020204030204" pitchFamily="34" charset="0"/>
              </a:rPr>
              <a:t> </a:t>
            </a:r>
            <a:r>
              <a:rPr lang="ru-RU" sz="2400" dirty="0" err="1">
                <a:solidFill>
                  <a:schemeClr val="accent1">
                    <a:lumMod val="50000"/>
                  </a:schemeClr>
                </a:solidFill>
                <a:effectLst/>
                <a:latin typeface="Times New Roman" panose="02020603050405020304" pitchFamily="18" charset="0"/>
                <a:ea typeface="Calibri" panose="020F0502020204030204" pitchFamily="34" charset="0"/>
              </a:rPr>
              <a:t>перфузионная</a:t>
            </a:r>
            <a:r>
              <a:rPr lang="ru-RU" sz="2400" dirty="0">
                <a:solidFill>
                  <a:schemeClr val="accent1">
                    <a:lumMod val="50000"/>
                  </a:schemeClr>
                </a:solidFill>
                <a:effectLst/>
                <a:latin typeface="Times New Roman" panose="02020603050405020304" pitchFamily="18" charset="0"/>
                <a:ea typeface="Calibri" panose="020F0502020204030204" pitchFamily="34" charset="0"/>
              </a:rPr>
              <a:t> визуализация  в планировании лучевой терапии и оценке её эффективности у пациентов с глиобластомами головного мозга в динамике после завершения курса радиотерапии</a:t>
            </a:r>
            <a:endParaRPr lang="ru-RU" sz="2400" dirty="0">
              <a:solidFill>
                <a:schemeClr val="accent1">
                  <a:lumMod val="50000"/>
                </a:schemeClr>
              </a:solidFill>
            </a:endParaRPr>
          </a:p>
        </p:txBody>
      </p:sp>
      <p:pic>
        <p:nvPicPr>
          <p:cNvPr id="5" name="Объект 4">
            <a:extLst>
              <a:ext uri="{FF2B5EF4-FFF2-40B4-BE49-F238E27FC236}">
                <a16:creationId xmlns:a16="http://schemas.microsoft.com/office/drawing/2014/main" id="{A9DFFB12-C80C-4E34-AC9F-7177F1E68B27}"/>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03465" y="2150986"/>
            <a:ext cx="1818005" cy="2020357"/>
          </a:xfrm>
          <a:prstGeom prst="rect">
            <a:avLst/>
          </a:prstGeom>
        </p:spPr>
      </p:pic>
      <p:pic>
        <p:nvPicPr>
          <p:cNvPr id="6" name="Рисунок 5">
            <a:extLst>
              <a:ext uri="{FF2B5EF4-FFF2-40B4-BE49-F238E27FC236}">
                <a16:creationId xmlns:a16="http://schemas.microsoft.com/office/drawing/2014/main" id="{20E0A30D-C1EB-E7C6-1E59-391F33E6B24F}"/>
              </a:ext>
            </a:extLst>
          </p:cNvPr>
          <p:cNvPicPr>
            <a:picLocks noChangeAspect="1"/>
          </p:cNvPicPr>
          <p:nvPr/>
        </p:nvPicPr>
        <p:blipFill rotWithShape="1">
          <a:blip r:embed="rId4">
            <a:extLst>
              <a:ext uri="{28A0092B-C50C-407E-A947-70E740481C1C}">
                <a14:useLocalDpi xmlns:a14="http://schemas.microsoft.com/office/drawing/2010/main" val="0"/>
              </a:ext>
            </a:extLst>
          </a:blip>
          <a:srcRect l="61277" r="11351" b="52687"/>
          <a:stretch/>
        </p:blipFill>
        <p:spPr bwMode="auto">
          <a:xfrm>
            <a:off x="2052738" y="1295628"/>
            <a:ext cx="1818006" cy="2056433"/>
          </a:xfrm>
          <a:prstGeom prst="rect">
            <a:avLst/>
          </a:prstGeom>
          <a:noFill/>
          <a:ln>
            <a:noFill/>
          </a:ln>
          <a:extLst>
            <a:ext uri="{53640926-AAD7-44D8-BBD7-CCE9431645EC}">
              <a14:shadowObscured xmlns:a14="http://schemas.microsoft.com/office/drawing/2010/main"/>
            </a:ext>
          </a:extLst>
        </p:spPr>
      </p:pic>
      <p:pic>
        <p:nvPicPr>
          <p:cNvPr id="7" name="Объект 6">
            <a:extLst>
              <a:ext uri="{FF2B5EF4-FFF2-40B4-BE49-F238E27FC236}">
                <a16:creationId xmlns:a16="http://schemas.microsoft.com/office/drawing/2014/main" id="{D81C5AC4-D2D1-CE32-A92C-EF444D427107}"/>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5453828" y="1357809"/>
            <a:ext cx="3072650" cy="2097206"/>
          </a:xfrm>
          <a:prstGeom prst="rect">
            <a:avLst/>
          </a:prstGeom>
          <a:noFill/>
        </p:spPr>
      </p:pic>
      <p:sp>
        <p:nvSpPr>
          <p:cNvPr id="9" name="TextBox 8">
            <a:extLst>
              <a:ext uri="{FF2B5EF4-FFF2-40B4-BE49-F238E27FC236}">
                <a16:creationId xmlns:a16="http://schemas.microsoft.com/office/drawing/2014/main" id="{0EF507A6-A782-06CA-53A4-2D89D4891072}"/>
              </a:ext>
            </a:extLst>
          </p:cNvPr>
          <p:cNvSpPr txBox="1"/>
          <p:nvPr/>
        </p:nvSpPr>
        <p:spPr>
          <a:xfrm>
            <a:off x="296883" y="4679227"/>
            <a:ext cx="11329060" cy="463397"/>
          </a:xfrm>
          <a:prstGeom prst="rect">
            <a:avLst/>
          </a:prstGeom>
          <a:noFill/>
        </p:spPr>
        <p:txBody>
          <a:bodyPr wrap="square">
            <a:spAutoFit/>
          </a:bodyPr>
          <a:lstStyle/>
          <a:p>
            <a:pPr indent="450215" algn="just">
              <a:lnSpc>
                <a:spcPct val="150000"/>
              </a:lnSpc>
              <a:spcAft>
                <a:spcPts val="1000"/>
              </a:spcAft>
            </a:pPr>
            <a:r>
              <a:rPr lang="ru-RU"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Рисунок 9" descr="Изображение выглядит как внутренний&#10;&#10;Автоматически созданное описание">
            <a:extLst>
              <a:ext uri="{FF2B5EF4-FFF2-40B4-BE49-F238E27FC236}">
                <a16:creationId xmlns:a16="http://schemas.microsoft.com/office/drawing/2014/main" id="{84D158FB-BD40-A79B-6295-4D69DC55EDC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01178" y="2265599"/>
            <a:ext cx="1818005" cy="1966595"/>
          </a:xfrm>
          <a:prstGeom prst="rect">
            <a:avLst/>
          </a:prstGeom>
          <a:noFill/>
        </p:spPr>
      </p:pic>
      <p:pic>
        <p:nvPicPr>
          <p:cNvPr id="11" name="Рисунок 10">
            <a:extLst>
              <a:ext uri="{FF2B5EF4-FFF2-40B4-BE49-F238E27FC236}">
                <a16:creationId xmlns:a16="http://schemas.microsoft.com/office/drawing/2014/main" id="{81B38588-BC02-671F-F2D9-37961060E56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50451" y="2272389"/>
            <a:ext cx="1811020" cy="1957705"/>
          </a:xfrm>
          <a:prstGeom prst="rect">
            <a:avLst/>
          </a:prstGeom>
          <a:noFill/>
        </p:spPr>
      </p:pic>
      <p:sp>
        <p:nvSpPr>
          <p:cNvPr id="13" name="TextBox 12">
            <a:extLst>
              <a:ext uri="{FF2B5EF4-FFF2-40B4-BE49-F238E27FC236}">
                <a16:creationId xmlns:a16="http://schemas.microsoft.com/office/drawing/2014/main" id="{0101056A-8D7B-70CB-E2DE-792CBBDD5FF1}"/>
              </a:ext>
            </a:extLst>
          </p:cNvPr>
          <p:cNvSpPr txBox="1"/>
          <p:nvPr/>
        </p:nvSpPr>
        <p:spPr>
          <a:xfrm>
            <a:off x="103465" y="4348665"/>
            <a:ext cx="11789274" cy="2308324"/>
          </a:xfrm>
          <a:prstGeom prst="rect">
            <a:avLst/>
          </a:prstGeom>
          <a:noFill/>
        </p:spPr>
        <p:txBody>
          <a:bodyPr wrap="square">
            <a:spAutoFit/>
          </a:bodyPr>
          <a:lstStyle/>
          <a:p>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Оценка эффективности лечения пациентов с глиобластомами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Grade IV</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головного мозга является чрезвычайно важной и актуальной проблемой онкологии. </a:t>
            </a:r>
            <a:r>
              <a:rPr lang="ru-RU" dirty="0">
                <a:latin typeface="Times New Roman" panose="02020603050405020304" pitchFamily="18" charset="0"/>
                <a:ea typeface="Calibri" panose="020F0502020204030204" pitchFamily="34" charset="0"/>
                <a:cs typeface="Times New Roman" panose="02020603050405020304" pitchFamily="18" charset="0"/>
              </a:rPr>
              <a:t> </a:t>
            </a:r>
          </a:p>
          <a:p>
            <a:pPr marL="342900" indent="-342900">
              <a:buAutoNum type="arabicPeriod"/>
            </a:pPr>
            <a:r>
              <a:rPr lang="ru-RU" dirty="0">
                <a:latin typeface="Times New Roman" panose="02020603050405020304" pitchFamily="18" charset="0"/>
                <a:ea typeface="Calibri" panose="020F0502020204030204" pitchFamily="34" charset="0"/>
                <a:cs typeface="Times New Roman" panose="02020603050405020304" pitchFamily="18" charset="0"/>
              </a:rPr>
              <a:t>Стандартная  МРТ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не всегда позволяет точно дифференцировать различные процессы в головном мозге в режиме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on-line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связанные с риском прогрессирования  опухолевой прогрессии.</a:t>
            </a:r>
            <a:r>
              <a:rPr lang="ru-RU" sz="1800" dirty="0">
                <a:solidFill>
                  <a:srgbClr val="000000"/>
                </a:solidFill>
                <a:effectLst/>
                <a:latin typeface="Times New Roman" panose="02020603050405020304" pitchFamily="18" charset="0"/>
                <a:ea typeface="Calibri" panose="020F0502020204030204" pitchFamily="34" charset="0"/>
              </a:rPr>
              <a:t> </a:t>
            </a:r>
          </a:p>
          <a:p>
            <a:pPr marL="342900" indent="-342900">
              <a:buAutoNum type="arabicPeriod"/>
            </a:pPr>
            <a:r>
              <a:rPr lang="ru-RU" dirty="0">
                <a:solidFill>
                  <a:srgbClr val="000000"/>
                </a:solidFill>
                <a:latin typeface="Times New Roman" panose="02020603050405020304" pitchFamily="18" charset="0"/>
                <a:ea typeface="Calibri" panose="020F0502020204030204" pitchFamily="34" charset="0"/>
              </a:rPr>
              <a:t>П</a:t>
            </a:r>
            <a:r>
              <a:rPr lang="ru-RU" sz="1800" dirty="0">
                <a:solidFill>
                  <a:srgbClr val="000000"/>
                </a:solidFill>
                <a:effectLst/>
                <a:latin typeface="Times New Roman" panose="02020603050405020304" pitchFamily="18" charset="0"/>
                <a:ea typeface="Calibri" panose="020F0502020204030204" pitchFamily="34" charset="0"/>
              </a:rPr>
              <a:t>озволяют уточнить границы остаточной опухоли </a:t>
            </a:r>
            <a:r>
              <a:rPr lang="ru-RU" sz="1800" dirty="0" err="1">
                <a:solidFill>
                  <a:srgbClr val="000000"/>
                </a:solidFill>
                <a:effectLst/>
                <a:latin typeface="Times New Roman" panose="02020603050405020304" pitchFamily="18" charset="0"/>
                <a:ea typeface="Calibri" panose="020F0502020204030204" pitchFamily="34" charset="0"/>
              </a:rPr>
              <a:t>глиобластом</a:t>
            </a:r>
            <a:r>
              <a:rPr lang="ru-RU" sz="1800" dirty="0">
                <a:solidFill>
                  <a:srgbClr val="000000"/>
                </a:solidFill>
                <a:effectLst/>
                <a:latin typeface="Times New Roman" panose="02020603050405020304" pitchFamily="18" charset="0"/>
                <a:ea typeface="Calibri" panose="020F0502020204030204" pitchFamily="34" charset="0"/>
              </a:rPr>
              <a:t> у пациентов после операции (21,5%).</a:t>
            </a:r>
          </a:p>
          <a:p>
            <a:pPr marL="342900" indent="-342900">
              <a:buAutoNum type="arabicPeriod"/>
            </a:pP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Помочь в диагностике </a:t>
            </a:r>
            <a:r>
              <a:rPr lang="ru-RU" sz="1800" dirty="0">
                <a:solidFill>
                  <a:srgbClr val="000000"/>
                </a:solidFill>
                <a:effectLst/>
                <a:latin typeface="Times New Roman" panose="02020603050405020304" pitchFamily="18" charset="0"/>
                <a:ea typeface="Calibri" panose="020F0502020204030204" pitchFamily="34" charset="0"/>
              </a:rPr>
              <a:t> некроза опухолевой массы, и развитием поздних постлучевых изменений в период 7-8 месяцев от начала терапии ( вместо дорогостоящей ПЭТ - КТ с тирозином).</a:t>
            </a:r>
          </a:p>
          <a:p>
            <a:pPr marL="342900" indent="-342900">
              <a:buAutoNum type="arabicPeriod"/>
            </a:pP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Спрогнозировать риски развития рецидива  у определенной когорты пациентов.</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246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8B6864-E008-3FD9-A5C3-A09ABCF76AA5}"/>
              </a:ext>
            </a:extLst>
          </p:cNvPr>
          <p:cNvSpPr txBox="1"/>
          <p:nvPr/>
        </p:nvSpPr>
        <p:spPr>
          <a:xfrm>
            <a:off x="202734" y="1137600"/>
            <a:ext cx="11786532" cy="5386090"/>
          </a:xfrm>
          <a:prstGeom prst="rect">
            <a:avLst/>
          </a:prstGeom>
          <a:noFill/>
        </p:spPr>
        <p:txBody>
          <a:bodyPr wrap="square" rtlCol="0">
            <a:spAutoFit/>
          </a:bodyPr>
          <a:lstStyle/>
          <a:p>
            <a:pPr algn="ctr"/>
            <a:r>
              <a:rPr lang="ru-RU" sz="2800" b="1" u="sng" dirty="0">
                <a:solidFill>
                  <a:schemeClr val="accent1"/>
                </a:solidFill>
                <a:latin typeface="Times New Roman" panose="02020603050405020304" pitchFamily="18" charset="0"/>
                <a:cs typeface="Times New Roman" panose="02020603050405020304" pitchFamily="18" charset="0"/>
              </a:rPr>
              <a:t>Эволюция технологии дистанционной лучевой терапии в лечении больных раком предстательной железы в ФГБУ «РНЦРР» МЗ РФ</a:t>
            </a:r>
            <a:endParaRPr lang="ru-RU" sz="2800" b="1" u="sng" dirty="0"/>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До 2008г. 2</a:t>
            </a:r>
            <a:r>
              <a:rPr lang="en-US" dirty="0">
                <a:latin typeface="Times New Roman" panose="02020603050405020304" pitchFamily="18" charset="0"/>
                <a:cs typeface="Times New Roman" panose="02020603050405020304" pitchFamily="18" charset="0"/>
              </a:rPr>
              <a:t>D</a:t>
            </a:r>
            <a:r>
              <a:rPr lang="ru-RU" dirty="0">
                <a:latin typeface="Times New Roman" panose="02020603050405020304" pitchFamily="18" charset="0"/>
                <a:cs typeface="Times New Roman" panose="02020603050405020304" pitchFamily="18" charset="0"/>
              </a:rPr>
              <a:t>-планирование ДЛТ: облучение широкопольными методиками (</a:t>
            </a:r>
            <a:r>
              <a:rPr lang="en-US" dirty="0">
                <a:latin typeface="Times New Roman" panose="02020603050405020304" pitchFamily="18" charset="0"/>
                <a:cs typeface="Times New Roman" panose="02020603050405020304" pitchFamily="18" charset="0"/>
              </a:rPr>
              <a:t>BOX</a:t>
            </a:r>
            <a:r>
              <a:rPr lang="ru-RU" dirty="0">
                <a:latin typeface="Times New Roman" panose="02020603050405020304" pitchFamily="18" charset="0"/>
                <a:cs typeface="Times New Roman" panose="02020603050405020304" pitchFamily="18" charset="0"/>
              </a:rPr>
              <a:t> программы</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классическим фракционированием до суммарных доз 60-66 Гр на гамма-терапевтических аппаратах;</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 2008г. осуществлен переход с 2</a:t>
            </a:r>
            <a:r>
              <a:rPr lang="en-US" dirty="0">
                <a:latin typeface="Times New Roman" panose="02020603050405020304" pitchFamily="18" charset="0"/>
                <a:cs typeface="Times New Roman" panose="02020603050405020304" pitchFamily="18" charset="0"/>
              </a:rPr>
              <a:t>D</a:t>
            </a:r>
            <a:r>
              <a:rPr lang="ru-RU" dirty="0">
                <a:latin typeface="Times New Roman" panose="02020603050405020304" pitchFamily="18" charset="0"/>
                <a:cs typeface="Times New Roman" panose="02020603050405020304" pitchFamily="18" charset="0"/>
              </a:rPr>
              <a:t>-планирования к 3</a:t>
            </a:r>
            <a:r>
              <a:rPr lang="en-US" dirty="0">
                <a:latin typeface="Times New Roman" panose="02020603050405020304" pitchFamily="18" charset="0"/>
                <a:cs typeface="Times New Roman" panose="02020603050405020304" pitchFamily="18" charset="0"/>
              </a:rPr>
              <a:t>D</a:t>
            </a:r>
            <a:r>
              <a:rPr lang="ru-RU" dirty="0">
                <a:latin typeface="Times New Roman" panose="02020603050405020304" pitchFamily="18" charset="0"/>
                <a:cs typeface="Times New Roman" panose="02020603050405020304" pitchFamily="18" charset="0"/>
              </a:rPr>
              <a:t>-конформной ДЛТ, что позволило интенсифицировать лечение с эскалацией дозы на область предстательной железы до 74 Гр на линейных ускорителях. Снизить частоту,  тяжесть ранних и поздних лучевых реакций со стороны органов МПС и кишечника;</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 2019г. осуществлено поэтапное внедрение в клиническую практику технологии модулируемой в объеме лучевой терапии (</a:t>
            </a:r>
            <a:r>
              <a:rPr lang="en-US" dirty="0">
                <a:latin typeface="Times New Roman" panose="02020603050405020304" pitchFamily="18" charset="0"/>
                <a:cs typeface="Times New Roman" panose="02020603050405020304" pitchFamily="18" charset="0"/>
              </a:rPr>
              <a:t>VMAT) </a:t>
            </a:r>
            <a:r>
              <a:rPr lang="ru-RU" dirty="0">
                <a:latin typeface="Times New Roman" panose="02020603050405020304" pitchFamily="18" charset="0"/>
                <a:cs typeface="Times New Roman" panose="02020603050405020304" pitchFamily="18" charset="0"/>
              </a:rPr>
              <a:t>и методик умеренного гипофракционирования при облучении предстательной железы с разовой очаговой дозой (РОД) 2,5 Гр до суммарной очаговой дозы (СОД) 70 Гр и РОД 3 Гр до СОД 60 Гр, что эквивалентно 80 Гр классического фракционирования. Данные методики лечения продемонстрировали свою высокую безопасность и эффективность, а также существенно уменьшили длительность курса радикальной ДЛТ до 4-х недель лечения в сравнении с 8 неделями при классическом фракционировании;</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 2022г. осуществляется разработка и поэтапное внедрение в клиническую практику методики лучевой терапии при </a:t>
            </a:r>
            <a:r>
              <a:rPr lang="ru-RU" dirty="0" err="1">
                <a:latin typeface="Times New Roman" panose="02020603050405020304" pitchFamily="18" charset="0"/>
                <a:cs typeface="Times New Roman" panose="02020603050405020304" pitchFamily="18" charset="0"/>
              </a:rPr>
              <a:t>олигометастатическом</a:t>
            </a:r>
            <a:r>
              <a:rPr lang="ru-RU" dirty="0">
                <a:latin typeface="Times New Roman" panose="02020603050405020304" pitchFamily="18" charset="0"/>
                <a:cs typeface="Times New Roman" panose="02020603050405020304" pitchFamily="18" charset="0"/>
              </a:rPr>
              <a:t> раке предстательной железы.</a:t>
            </a:r>
          </a:p>
        </p:txBody>
      </p:sp>
    </p:spTree>
    <p:extLst>
      <p:ext uri="{BB962C8B-B14F-4D97-AF65-F5344CB8AC3E}">
        <p14:creationId xmlns:p14="http://schemas.microsoft.com/office/powerpoint/2010/main" val="1056894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459B06-E89C-AE8C-1225-C2928D0007F4}"/>
              </a:ext>
            </a:extLst>
          </p:cNvPr>
          <p:cNvSpPr>
            <a:spLocks noGrp="1"/>
          </p:cNvSpPr>
          <p:nvPr>
            <p:ph type="title"/>
          </p:nvPr>
        </p:nvSpPr>
        <p:spPr>
          <a:xfrm>
            <a:off x="838200" y="0"/>
            <a:ext cx="10515600" cy="691921"/>
          </a:xfrm>
        </p:spPr>
        <p:txBody>
          <a:bodyPr>
            <a:normAutofit/>
          </a:bodyPr>
          <a:lstStyle/>
          <a:p>
            <a:pPr algn="ctr"/>
            <a:r>
              <a:rPr lang="ru-RU" sz="2800" b="1" u="sng" dirty="0"/>
              <a:t>Различия в </a:t>
            </a:r>
            <a:r>
              <a:rPr lang="ru-RU" sz="2800" b="1" u="sng" dirty="0" err="1"/>
              <a:t>дозном</a:t>
            </a:r>
            <a:r>
              <a:rPr lang="ru-RU" sz="2800" b="1" u="sng" dirty="0"/>
              <a:t> распределении при 3</a:t>
            </a:r>
            <a:r>
              <a:rPr lang="en-US" sz="2800" b="1" u="sng" dirty="0"/>
              <a:t>D-CRT</a:t>
            </a:r>
            <a:r>
              <a:rPr lang="ru-RU" sz="2800" b="1" u="sng" dirty="0"/>
              <a:t> и </a:t>
            </a:r>
            <a:r>
              <a:rPr lang="en-US" sz="2800" b="1" u="sng" dirty="0"/>
              <a:t>VMAT</a:t>
            </a:r>
            <a:endParaRPr lang="ru-RU" sz="2800" b="1" u="sng" dirty="0"/>
          </a:p>
        </p:txBody>
      </p:sp>
      <p:pic>
        <p:nvPicPr>
          <p:cNvPr id="5" name="Объект 4">
            <a:extLst>
              <a:ext uri="{FF2B5EF4-FFF2-40B4-BE49-F238E27FC236}">
                <a16:creationId xmlns:a16="http://schemas.microsoft.com/office/drawing/2014/main" id="{16752FB3-18C4-2330-D15F-A40BEE4AC4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462" y="947957"/>
            <a:ext cx="5840142" cy="3187815"/>
          </a:xfrm>
        </p:spPr>
      </p:pic>
      <p:pic>
        <p:nvPicPr>
          <p:cNvPr id="7" name="Рисунок 6">
            <a:extLst>
              <a:ext uri="{FF2B5EF4-FFF2-40B4-BE49-F238E27FC236}">
                <a16:creationId xmlns:a16="http://schemas.microsoft.com/office/drawing/2014/main" id="{10AE4279-1DF9-D5A6-7738-818CFB73A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947957"/>
            <a:ext cx="5917536" cy="3187815"/>
          </a:xfrm>
          <a:prstGeom prst="rect">
            <a:avLst/>
          </a:prstGeom>
        </p:spPr>
      </p:pic>
      <p:sp>
        <p:nvSpPr>
          <p:cNvPr id="8" name="TextBox 7">
            <a:extLst>
              <a:ext uri="{FF2B5EF4-FFF2-40B4-BE49-F238E27FC236}">
                <a16:creationId xmlns:a16="http://schemas.microsoft.com/office/drawing/2014/main" id="{95F9C25E-0EC8-603E-40CD-9FC0965AFCD2}"/>
              </a:ext>
            </a:extLst>
          </p:cNvPr>
          <p:cNvSpPr txBox="1"/>
          <p:nvPr/>
        </p:nvSpPr>
        <p:spPr>
          <a:xfrm>
            <a:off x="178462" y="578625"/>
            <a:ext cx="5840142" cy="369332"/>
          </a:xfrm>
          <a:prstGeom prst="rect">
            <a:avLst/>
          </a:prstGeom>
          <a:noFill/>
        </p:spPr>
        <p:txBody>
          <a:bodyPr wrap="square" rtlCol="0">
            <a:spAutoFit/>
          </a:bodyPr>
          <a:lstStyle/>
          <a:p>
            <a:pPr algn="ctr"/>
            <a:r>
              <a:rPr lang="ru-RU" dirty="0"/>
              <a:t>3</a:t>
            </a:r>
            <a:r>
              <a:rPr lang="en-US" dirty="0"/>
              <a:t>D-</a:t>
            </a:r>
            <a:r>
              <a:rPr lang="ru-RU" dirty="0"/>
              <a:t>конформная ДЛТ</a:t>
            </a:r>
            <a:r>
              <a:rPr lang="en-US" dirty="0"/>
              <a:t> (3D-CRT)</a:t>
            </a:r>
            <a:endParaRPr lang="ru-RU" dirty="0"/>
          </a:p>
        </p:txBody>
      </p:sp>
      <p:sp>
        <p:nvSpPr>
          <p:cNvPr id="9" name="TextBox 8">
            <a:extLst>
              <a:ext uri="{FF2B5EF4-FFF2-40B4-BE49-F238E27FC236}">
                <a16:creationId xmlns:a16="http://schemas.microsoft.com/office/drawing/2014/main" id="{FA6FA5B6-9E17-40E8-FD88-1668A2EC307E}"/>
              </a:ext>
            </a:extLst>
          </p:cNvPr>
          <p:cNvSpPr txBox="1"/>
          <p:nvPr/>
        </p:nvSpPr>
        <p:spPr>
          <a:xfrm>
            <a:off x="6165907" y="570452"/>
            <a:ext cx="5662569" cy="369332"/>
          </a:xfrm>
          <a:prstGeom prst="rect">
            <a:avLst/>
          </a:prstGeom>
          <a:noFill/>
        </p:spPr>
        <p:txBody>
          <a:bodyPr wrap="square" rtlCol="0">
            <a:spAutoFit/>
          </a:bodyPr>
          <a:lstStyle/>
          <a:p>
            <a:pPr algn="ctr"/>
            <a:r>
              <a:rPr lang="ru-RU" dirty="0"/>
              <a:t>Модулируемая в объеме ДЛТ</a:t>
            </a:r>
            <a:r>
              <a:rPr lang="en-US" dirty="0"/>
              <a:t> (VMAT)</a:t>
            </a:r>
            <a:endParaRPr lang="ru-RU" dirty="0"/>
          </a:p>
        </p:txBody>
      </p:sp>
      <p:graphicFrame>
        <p:nvGraphicFramePr>
          <p:cNvPr id="10" name="Таблица 9">
            <a:extLst>
              <a:ext uri="{FF2B5EF4-FFF2-40B4-BE49-F238E27FC236}">
                <a16:creationId xmlns:a16="http://schemas.microsoft.com/office/drawing/2014/main" id="{90F860C8-C017-F3B5-F3A4-7C8E2C12A4D1}"/>
              </a:ext>
            </a:extLst>
          </p:cNvPr>
          <p:cNvGraphicFramePr>
            <a:graphicFrameLocks noGrp="1"/>
          </p:cNvGraphicFramePr>
          <p:nvPr/>
        </p:nvGraphicFramePr>
        <p:xfrm>
          <a:off x="1169417" y="4690808"/>
          <a:ext cx="9698373" cy="1887838"/>
        </p:xfrm>
        <a:graphic>
          <a:graphicData uri="http://schemas.openxmlformats.org/drawingml/2006/table">
            <a:tbl>
              <a:tblPr firstRow="1" bandRow="1">
                <a:tableStyleId>{5C22544A-7EE6-4342-B048-85BDC9FD1C3A}</a:tableStyleId>
              </a:tblPr>
              <a:tblGrid>
                <a:gridCol w="3232791">
                  <a:extLst>
                    <a:ext uri="{9D8B030D-6E8A-4147-A177-3AD203B41FA5}">
                      <a16:colId xmlns:a16="http://schemas.microsoft.com/office/drawing/2014/main" val="3541732434"/>
                    </a:ext>
                  </a:extLst>
                </a:gridCol>
                <a:gridCol w="3232791">
                  <a:extLst>
                    <a:ext uri="{9D8B030D-6E8A-4147-A177-3AD203B41FA5}">
                      <a16:colId xmlns:a16="http://schemas.microsoft.com/office/drawing/2014/main" val="238990934"/>
                    </a:ext>
                  </a:extLst>
                </a:gridCol>
                <a:gridCol w="3232791">
                  <a:extLst>
                    <a:ext uri="{9D8B030D-6E8A-4147-A177-3AD203B41FA5}">
                      <a16:colId xmlns:a16="http://schemas.microsoft.com/office/drawing/2014/main" val="2440044401"/>
                    </a:ext>
                  </a:extLst>
                </a:gridCol>
              </a:tblGrid>
              <a:tr h="348646">
                <a:tc>
                  <a:txBody>
                    <a:bodyPr/>
                    <a:lstStyle/>
                    <a:p>
                      <a:pPr algn="ctr"/>
                      <a:r>
                        <a:rPr lang="ru-RU" dirty="0"/>
                        <a:t>Критическая структура</a:t>
                      </a:r>
                    </a:p>
                  </a:txBody>
                  <a:tcPr/>
                </a:tc>
                <a:tc>
                  <a:txBody>
                    <a:bodyPr/>
                    <a:lstStyle/>
                    <a:p>
                      <a:pPr algn="ctr"/>
                      <a:r>
                        <a:rPr lang="ru-RU" dirty="0"/>
                        <a:t>3</a:t>
                      </a:r>
                      <a:r>
                        <a:rPr lang="en-US" dirty="0"/>
                        <a:t>D-CRT, </a:t>
                      </a:r>
                      <a:r>
                        <a:rPr lang="en-US" dirty="0" err="1"/>
                        <a:t>Dmean</a:t>
                      </a:r>
                      <a:endParaRPr lang="ru-RU"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VMAT, </a:t>
                      </a:r>
                      <a:r>
                        <a:rPr lang="en-US" dirty="0" err="1"/>
                        <a:t>Dmean</a:t>
                      </a:r>
                      <a:endParaRPr lang="ru-RU" dirty="0"/>
                    </a:p>
                  </a:txBody>
                  <a:tcPr/>
                </a:tc>
                <a:extLst>
                  <a:ext uri="{0D108BD9-81ED-4DB2-BD59-A6C34878D82A}">
                    <a16:rowId xmlns:a16="http://schemas.microsoft.com/office/drawing/2014/main" val="273294697"/>
                  </a:ext>
                </a:extLst>
              </a:tr>
              <a:tr h="348646">
                <a:tc>
                  <a:txBody>
                    <a:bodyPr/>
                    <a:lstStyle/>
                    <a:p>
                      <a:pPr algn="ctr"/>
                      <a:r>
                        <a:rPr lang="ru-RU" dirty="0"/>
                        <a:t>Прямая кишка</a:t>
                      </a:r>
                    </a:p>
                  </a:txBody>
                  <a:tcPr/>
                </a:tc>
                <a:tc>
                  <a:txBody>
                    <a:bodyPr/>
                    <a:lstStyle/>
                    <a:p>
                      <a:pPr algn="ctr"/>
                      <a:r>
                        <a:rPr lang="ru-RU" dirty="0"/>
                        <a:t>41%</a:t>
                      </a:r>
                    </a:p>
                  </a:txBody>
                  <a:tcPr/>
                </a:tc>
                <a:tc>
                  <a:txBody>
                    <a:bodyPr/>
                    <a:lstStyle/>
                    <a:p>
                      <a:pPr algn="ctr"/>
                      <a:r>
                        <a:rPr lang="ru-RU" dirty="0"/>
                        <a:t>32%</a:t>
                      </a:r>
                    </a:p>
                  </a:txBody>
                  <a:tcPr/>
                </a:tc>
                <a:extLst>
                  <a:ext uri="{0D108BD9-81ED-4DB2-BD59-A6C34878D82A}">
                    <a16:rowId xmlns:a16="http://schemas.microsoft.com/office/drawing/2014/main" val="2383102188"/>
                  </a:ext>
                </a:extLst>
              </a:tr>
              <a:tr h="424798">
                <a:tc>
                  <a:txBody>
                    <a:bodyPr/>
                    <a:lstStyle/>
                    <a:p>
                      <a:pPr algn="ctr"/>
                      <a:r>
                        <a:rPr lang="ru-RU" dirty="0"/>
                        <a:t>Головки бедренных костей</a:t>
                      </a:r>
                    </a:p>
                  </a:txBody>
                  <a:tcPr/>
                </a:tc>
                <a:tc>
                  <a:txBody>
                    <a:bodyPr/>
                    <a:lstStyle/>
                    <a:p>
                      <a:pPr algn="ctr"/>
                      <a:r>
                        <a:rPr lang="ru-RU" dirty="0"/>
                        <a:t>38 – 41%</a:t>
                      </a:r>
                    </a:p>
                  </a:txBody>
                  <a:tcPr/>
                </a:tc>
                <a:tc>
                  <a:txBody>
                    <a:bodyPr/>
                    <a:lstStyle/>
                    <a:p>
                      <a:pPr algn="ctr"/>
                      <a:r>
                        <a:rPr lang="ru-RU" dirty="0"/>
                        <a:t>11 – 12%</a:t>
                      </a:r>
                    </a:p>
                  </a:txBody>
                  <a:tcPr/>
                </a:tc>
                <a:extLst>
                  <a:ext uri="{0D108BD9-81ED-4DB2-BD59-A6C34878D82A}">
                    <a16:rowId xmlns:a16="http://schemas.microsoft.com/office/drawing/2014/main" val="1959496224"/>
                  </a:ext>
                </a:extLst>
              </a:tr>
              <a:tr h="348646">
                <a:tc>
                  <a:txBody>
                    <a:bodyPr/>
                    <a:lstStyle/>
                    <a:p>
                      <a:pPr algn="ctr"/>
                      <a:r>
                        <a:rPr lang="ru-RU" dirty="0"/>
                        <a:t>Мочевой пузырь</a:t>
                      </a:r>
                    </a:p>
                  </a:txBody>
                  <a:tcPr/>
                </a:tc>
                <a:tc>
                  <a:txBody>
                    <a:bodyPr/>
                    <a:lstStyle/>
                    <a:p>
                      <a:pPr algn="ctr"/>
                      <a:r>
                        <a:rPr lang="ru-RU" dirty="0"/>
                        <a:t>43%</a:t>
                      </a:r>
                    </a:p>
                  </a:txBody>
                  <a:tcPr/>
                </a:tc>
                <a:tc>
                  <a:txBody>
                    <a:bodyPr/>
                    <a:lstStyle/>
                    <a:p>
                      <a:pPr algn="ctr"/>
                      <a:r>
                        <a:rPr lang="ru-RU" dirty="0"/>
                        <a:t>35%</a:t>
                      </a:r>
                    </a:p>
                  </a:txBody>
                  <a:tcPr/>
                </a:tc>
                <a:extLst>
                  <a:ext uri="{0D108BD9-81ED-4DB2-BD59-A6C34878D82A}">
                    <a16:rowId xmlns:a16="http://schemas.microsoft.com/office/drawing/2014/main" val="198325670"/>
                  </a:ext>
                </a:extLst>
              </a:tr>
              <a:tr h="348646">
                <a:tc>
                  <a:txBody>
                    <a:bodyPr/>
                    <a:lstStyle/>
                    <a:p>
                      <a:pPr algn="ctr"/>
                      <a:r>
                        <a:rPr lang="ru-RU" dirty="0"/>
                        <a:t>Луковица полового члена</a:t>
                      </a:r>
                    </a:p>
                  </a:txBody>
                  <a:tcPr/>
                </a:tc>
                <a:tc>
                  <a:txBody>
                    <a:bodyPr/>
                    <a:lstStyle/>
                    <a:p>
                      <a:pPr algn="ctr"/>
                      <a:r>
                        <a:rPr lang="ru-RU" dirty="0"/>
                        <a:t>17%</a:t>
                      </a:r>
                    </a:p>
                  </a:txBody>
                  <a:tcPr/>
                </a:tc>
                <a:tc>
                  <a:txBody>
                    <a:bodyPr/>
                    <a:lstStyle/>
                    <a:p>
                      <a:pPr algn="ctr"/>
                      <a:r>
                        <a:rPr lang="ru-RU" dirty="0"/>
                        <a:t>12%</a:t>
                      </a:r>
                    </a:p>
                  </a:txBody>
                  <a:tcPr/>
                </a:tc>
                <a:extLst>
                  <a:ext uri="{0D108BD9-81ED-4DB2-BD59-A6C34878D82A}">
                    <a16:rowId xmlns:a16="http://schemas.microsoft.com/office/drawing/2014/main" val="653803314"/>
                  </a:ext>
                </a:extLst>
              </a:tr>
            </a:tbl>
          </a:graphicData>
        </a:graphic>
      </p:graphicFrame>
      <p:sp>
        <p:nvSpPr>
          <p:cNvPr id="11" name="TextBox 10">
            <a:extLst>
              <a:ext uri="{FF2B5EF4-FFF2-40B4-BE49-F238E27FC236}">
                <a16:creationId xmlns:a16="http://schemas.microsoft.com/office/drawing/2014/main" id="{F554F374-422E-B548-7C38-3ACB2F618B73}"/>
              </a:ext>
            </a:extLst>
          </p:cNvPr>
          <p:cNvSpPr txBox="1"/>
          <p:nvPr/>
        </p:nvSpPr>
        <p:spPr>
          <a:xfrm>
            <a:off x="-6598" y="4228624"/>
            <a:ext cx="11835074" cy="369332"/>
          </a:xfrm>
          <a:prstGeom prst="rect">
            <a:avLst/>
          </a:prstGeom>
          <a:noFill/>
        </p:spPr>
        <p:txBody>
          <a:bodyPr wrap="square" rtlCol="0">
            <a:spAutoFit/>
          </a:bodyPr>
          <a:lstStyle/>
          <a:p>
            <a:pPr algn="ctr"/>
            <a:r>
              <a:rPr lang="ru-RU" dirty="0"/>
              <a:t>Средняя доза от суммарной дозы на здоровые органы и ткани в зависимости от методики лучевой терапии:</a:t>
            </a:r>
          </a:p>
        </p:txBody>
      </p:sp>
      <p:pic>
        <p:nvPicPr>
          <p:cNvPr id="4" name="Рисунок 3">
            <a:extLst>
              <a:ext uri="{FF2B5EF4-FFF2-40B4-BE49-F238E27FC236}">
                <a16:creationId xmlns:a16="http://schemas.microsoft.com/office/drawing/2014/main" id="{B903FF9F-9858-3DB0-BA8A-29939F692A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9122" y="1111193"/>
            <a:ext cx="801499" cy="830778"/>
          </a:xfrm>
          <a:prstGeom prst="rect">
            <a:avLst/>
          </a:prstGeom>
        </p:spPr>
      </p:pic>
      <p:pic>
        <p:nvPicPr>
          <p:cNvPr id="6" name="Рисунок 5">
            <a:extLst>
              <a:ext uri="{FF2B5EF4-FFF2-40B4-BE49-F238E27FC236}">
                <a16:creationId xmlns:a16="http://schemas.microsoft.com/office/drawing/2014/main" id="{203E04F3-293A-1F2A-B31D-CEB8188C74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63177" y="1094847"/>
            <a:ext cx="801499" cy="830778"/>
          </a:xfrm>
          <a:prstGeom prst="rect">
            <a:avLst/>
          </a:prstGeom>
        </p:spPr>
      </p:pic>
    </p:spTree>
    <p:extLst>
      <p:ext uri="{BB962C8B-B14F-4D97-AF65-F5344CB8AC3E}">
        <p14:creationId xmlns:p14="http://schemas.microsoft.com/office/powerpoint/2010/main" val="2744584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Заголовок 1"/>
          <p:cNvSpPr txBox="1">
            <a:spLocks noGrp="1"/>
          </p:cNvSpPr>
          <p:nvPr>
            <p:ph type="title"/>
          </p:nvPr>
        </p:nvSpPr>
        <p:spPr>
          <a:xfrm>
            <a:off x="2119087" y="619703"/>
            <a:ext cx="6232927" cy="648250"/>
          </a:xfrm>
          <a:prstGeom prst="rect">
            <a:avLst/>
          </a:prstGeom>
        </p:spPr>
        <p:txBody>
          <a:bodyPr>
            <a:normAutofit fontScale="90000"/>
          </a:bodyPr>
          <a:lstStyle/>
          <a:p>
            <a:pPr algn="ctr">
              <a:defRPr sz="2400" b="1">
                <a:solidFill>
                  <a:srgbClr val="17375E"/>
                </a:solidFill>
              </a:defRPr>
            </a:pPr>
            <a:r>
              <a:rPr lang="ru-RU" dirty="0">
                <a:latin typeface="Times New Roman" panose="02020603050405020304" pitchFamily="18" charset="0"/>
                <a:cs typeface="Times New Roman" panose="02020603050405020304" pitchFamily="18" charset="0"/>
              </a:rPr>
              <a:t>Клинические терапевтические программы при  </a:t>
            </a:r>
            <a:r>
              <a:rPr lang="ru-RU" dirty="0" err="1">
                <a:latin typeface="Times New Roman" panose="02020603050405020304" pitchFamily="18" charset="0"/>
                <a:cs typeface="Times New Roman" panose="02020603050405020304" pitchFamily="18" charset="0"/>
              </a:rPr>
              <a:t>олигометастатическом</a:t>
            </a:r>
            <a:r>
              <a:rPr lang="ru-RU" dirty="0">
                <a:latin typeface="Times New Roman" panose="02020603050405020304" pitchFamily="18" charset="0"/>
                <a:cs typeface="Times New Roman" panose="02020603050405020304" pitchFamily="18" charset="0"/>
              </a:rPr>
              <a:t> раке простаты </a:t>
            </a:r>
            <a:endParaRPr dirty="0">
              <a:latin typeface="Times New Roman" panose="02020603050405020304" pitchFamily="18" charset="0"/>
              <a:cs typeface="Times New Roman" panose="02020603050405020304" pitchFamily="18" charset="0"/>
            </a:endParaRPr>
          </a:p>
        </p:txBody>
      </p:sp>
      <p:pic>
        <p:nvPicPr>
          <p:cNvPr id="6" name="Объект 5">
            <a:extLst>
              <a:ext uri="{FF2B5EF4-FFF2-40B4-BE49-F238E27FC236}">
                <a16:creationId xmlns:a16="http://schemas.microsoft.com/office/drawing/2014/main" id="{B9F21028-1A05-DEBF-DC92-8999CE586C2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r="17546"/>
          <a:stretch>
            <a:fillRect/>
          </a:stretch>
        </p:blipFill>
        <p:spPr>
          <a:xfrm>
            <a:off x="8352014" y="142332"/>
            <a:ext cx="3723885" cy="2495633"/>
          </a:xfrm>
          <a:prstGeom prst="rect">
            <a:avLst/>
          </a:prstGeom>
          <a:ln>
            <a:noFill/>
          </a:ln>
          <a:effectLst>
            <a:softEdge rad="112500"/>
          </a:effectLst>
        </p:spPr>
      </p:pic>
      <p:pic>
        <p:nvPicPr>
          <p:cNvPr id="5" name="Рисунок 4">
            <a:extLst>
              <a:ext uri="{FF2B5EF4-FFF2-40B4-BE49-F238E27FC236}">
                <a16:creationId xmlns:a16="http://schemas.microsoft.com/office/drawing/2014/main" id="{22DAEB5F-DC26-0831-ECF9-EFA856DA639F}"/>
              </a:ext>
            </a:extLst>
          </p:cNvPr>
          <p:cNvPicPr>
            <a:picLocks noChangeAspect="1"/>
          </p:cNvPicPr>
          <p:nvPr/>
        </p:nvPicPr>
        <p:blipFill>
          <a:blip r:embed="rId4" cstate="print">
            <a:lum contrast="26000"/>
            <a:extLst>
              <a:ext uri="{28A0092B-C50C-407E-A947-70E740481C1C}">
                <a14:useLocalDpi xmlns:a14="http://schemas.microsoft.com/office/drawing/2010/main" val="0"/>
              </a:ext>
            </a:extLst>
          </a:blip>
          <a:srcRect l="6554" r="14270"/>
          <a:stretch>
            <a:fillRect/>
          </a:stretch>
        </p:blipFill>
        <p:spPr>
          <a:xfrm>
            <a:off x="6052525" y="1567543"/>
            <a:ext cx="4001873" cy="2605325"/>
          </a:xfrm>
          <a:prstGeom prst="rect">
            <a:avLst/>
          </a:prstGeom>
          <a:ln>
            <a:noFill/>
          </a:ln>
          <a:effectLst>
            <a:softEdge rad="112500"/>
          </a:effectLst>
        </p:spPr>
      </p:pic>
      <p:pic>
        <p:nvPicPr>
          <p:cNvPr id="3" name="Рисунок 2">
            <a:extLst>
              <a:ext uri="{FF2B5EF4-FFF2-40B4-BE49-F238E27FC236}">
                <a16:creationId xmlns:a16="http://schemas.microsoft.com/office/drawing/2014/main" id="{D1316D2A-DAE7-7934-40EE-F51C6570516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414" t="9160" r="10348" b="20844"/>
          <a:stretch/>
        </p:blipFill>
        <p:spPr>
          <a:xfrm>
            <a:off x="8978523" y="3319366"/>
            <a:ext cx="3213477" cy="1801343"/>
          </a:xfrm>
          <a:prstGeom prst="rect">
            <a:avLst/>
          </a:prstGeom>
          <a:ln>
            <a:noFill/>
          </a:ln>
          <a:effectLst>
            <a:softEdge rad="112500"/>
          </a:effectLst>
        </p:spPr>
      </p:pic>
      <p:pic>
        <p:nvPicPr>
          <p:cNvPr id="4" name="Рисунок 3">
            <a:extLst>
              <a:ext uri="{FF2B5EF4-FFF2-40B4-BE49-F238E27FC236}">
                <a16:creationId xmlns:a16="http://schemas.microsoft.com/office/drawing/2014/main" id="{4EE7FA8F-AE6B-DAEB-BB19-797ECCCE6BF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6441" t="45912" b="12899"/>
          <a:stretch/>
        </p:blipFill>
        <p:spPr>
          <a:xfrm>
            <a:off x="3358078" y="3277381"/>
            <a:ext cx="3396343" cy="2743831"/>
          </a:xfrm>
          <a:prstGeom prst="rect">
            <a:avLst/>
          </a:prstGeom>
          <a:ln>
            <a:noFill/>
          </a:ln>
          <a:effectLst>
            <a:softEdge rad="112500"/>
          </a:effectLst>
        </p:spPr>
      </p:pic>
      <p:pic>
        <p:nvPicPr>
          <p:cNvPr id="2" name="Picture 2">
            <a:extLst>
              <a:ext uri="{FF2B5EF4-FFF2-40B4-BE49-F238E27FC236}">
                <a16:creationId xmlns:a16="http://schemas.microsoft.com/office/drawing/2014/main" id="{0932EBA3-95A8-F8F3-2EFD-AEA65F5209B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2515" y="1627512"/>
            <a:ext cx="2742184" cy="19232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D0E2E3FE-0303-70A3-816E-C21C687927E4}"/>
              </a:ext>
            </a:extLst>
          </p:cNvPr>
          <p:cNvSpPr>
            <a:spLocks noGrp="1"/>
          </p:cNvSpPr>
          <p:nvPr>
            <p:ph type="title"/>
          </p:nvPr>
        </p:nvSpPr>
        <p:spPr>
          <a:xfrm>
            <a:off x="189390" y="177758"/>
            <a:ext cx="12002610" cy="1066800"/>
          </a:xfrm>
        </p:spPr>
        <p:txBody>
          <a:bodyPr>
            <a:normAutofit fontScale="90000"/>
          </a:bodyPr>
          <a:lstStyle/>
          <a:p>
            <a:pPr algn="ctr"/>
            <a:r>
              <a:rPr lang="ru-RU" dirty="0">
                <a:solidFill>
                  <a:schemeClr val="accent1">
                    <a:lumMod val="50000"/>
                  </a:schemeClr>
                </a:solidFill>
              </a:rPr>
              <a:t>Профилактика риска кишечной  и моче-пузырной   токсичности</a:t>
            </a:r>
          </a:p>
        </p:txBody>
      </p:sp>
      <p:pic>
        <p:nvPicPr>
          <p:cNvPr id="6" name="Объект 5">
            <a:extLst>
              <a:ext uri="{FF2B5EF4-FFF2-40B4-BE49-F238E27FC236}">
                <a16:creationId xmlns:a16="http://schemas.microsoft.com/office/drawing/2014/main" id="{8F0A4AFF-D0F3-1D5B-9319-5A5283A126A5}"/>
              </a:ext>
            </a:extLst>
          </p:cNvPr>
          <p:cNvPicPr>
            <a:picLocks noGrp="1" noChangeAspect="1"/>
          </p:cNvPicPr>
          <p:nvPr>
            <p:ph sz="half" idx="1"/>
          </p:nvPr>
        </p:nvPicPr>
        <p:blipFill>
          <a:blip r:embed="rId3"/>
          <a:stretch>
            <a:fillRect/>
          </a:stretch>
        </p:blipFill>
        <p:spPr>
          <a:xfrm>
            <a:off x="14615" y="4061361"/>
            <a:ext cx="4638495" cy="2278858"/>
          </a:xfrm>
          <a:prstGeom prst="rect">
            <a:avLst/>
          </a:prstGeom>
          <a:ln>
            <a:noFill/>
          </a:ln>
          <a:effectLst>
            <a:softEdge rad="112500"/>
          </a:effectLst>
        </p:spPr>
      </p:pic>
      <p:pic>
        <p:nvPicPr>
          <p:cNvPr id="7" name="Объект 6">
            <a:extLst>
              <a:ext uri="{FF2B5EF4-FFF2-40B4-BE49-F238E27FC236}">
                <a16:creationId xmlns:a16="http://schemas.microsoft.com/office/drawing/2014/main" id="{88771617-98B1-CB88-7EAB-752AEAF135EA}"/>
              </a:ext>
            </a:extLst>
          </p:cNvPr>
          <p:cNvPicPr>
            <a:picLocks noGrp="1" noChangeAspect="1"/>
          </p:cNvPicPr>
          <p:nvPr>
            <p:ph sz="half" idx="2"/>
          </p:nvPr>
        </p:nvPicPr>
        <p:blipFill>
          <a:blip r:embed="rId4"/>
          <a:stretch>
            <a:fillRect/>
          </a:stretch>
        </p:blipFill>
        <p:spPr>
          <a:xfrm>
            <a:off x="3686727" y="2289955"/>
            <a:ext cx="4400464" cy="2126646"/>
          </a:xfrm>
          <a:prstGeom prst="rect">
            <a:avLst/>
          </a:prstGeom>
          <a:ln>
            <a:noFill/>
          </a:ln>
          <a:effectLst>
            <a:softEdge rad="112500"/>
          </a:effectLst>
        </p:spPr>
      </p:pic>
      <p:pic>
        <p:nvPicPr>
          <p:cNvPr id="2" name="Рисунок 1">
            <a:extLst>
              <a:ext uri="{FF2B5EF4-FFF2-40B4-BE49-F238E27FC236}">
                <a16:creationId xmlns:a16="http://schemas.microsoft.com/office/drawing/2014/main" id="{277FABA4-BB94-C6E0-1B2E-0437268E9BCD}"/>
              </a:ext>
            </a:extLst>
          </p:cNvPr>
          <p:cNvPicPr>
            <a:picLocks noChangeAspect="1"/>
          </p:cNvPicPr>
          <p:nvPr/>
        </p:nvPicPr>
        <p:blipFill>
          <a:blip r:embed="rId5"/>
          <a:stretch>
            <a:fillRect/>
          </a:stretch>
        </p:blipFill>
        <p:spPr>
          <a:xfrm>
            <a:off x="189388" y="1244558"/>
            <a:ext cx="3915423" cy="2021156"/>
          </a:xfrm>
          <a:prstGeom prst="rect">
            <a:avLst/>
          </a:prstGeom>
        </p:spPr>
      </p:pic>
      <p:pic>
        <p:nvPicPr>
          <p:cNvPr id="4" name="Рисунок 3">
            <a:extLst>
              <a:ext uri="{FF2B5EF4-FFF2-40B4-BE49-F238E27FC236}">
                <a16:creationId xmlns:a16="http://schemas.microsoft.com/office/drawing/2014/main" id="{250C4C2E-EFF0-0F00-EC1C-2DB77DFC1B38}"/>
              </a:ext>
            </a:extLst>
          </p:cNvPr>
          <p:cNvPicPr>
            <a:picLocks noChangeAspect="1"/>
          </p:cNvPicPr>
          <p:nvPr/>
        </p:nvPicPr>
        <p:blipFill>
          <a:blip r:embed="rId6"/>
          <a:stretch>
            <a:fillRect/>
          </a:stretch>
        </p:blipFill>
        <p:spPr>
          <a:xfrm>
            <a:off x="8150449" y="841784"/>
            <a:ext cx="3591674" cy="3242310"/>
          </a:xfrm>
          <a:prstGeom prst="rect">
            <a:avLst/>
          </a:prstGeom>
        </p:spPr>
      </p:pic>
      <p:pic>
        <p:nvPicPr>
          <p:cNvPr id="5" name="Рисунок 4">
            <a:extLst>
              <a:ext uri="{FF2B5EF4-FFF2-40B4-BE49-F238E27FC236}">
                <a16:creationId xmlns:a16="http://schemas.microsoft.com/office/drawing/2014/main" id="{0D3AE4DC-0FF8-6FF8-12BD-4A1D86B23BDC}"/>
              </a:ext>
            </a:extLst>
          </p:cNvPr>
          <p:cNvPicPr>
            <a:picLocks noChangeAspect="1"/>
          </p:cNvPicPr>
          <p:nvPr/>
        </p:nvPicPr>
        <p:blipFill>
          <a:blip r:embed="rId7"/>
          <a:stretch>
            <a:fillRect/>
          </a:stretch>
        </p:blipFill>
        <p:spPr>
          <a:xfrm>
            <a:off x="9401990" y="4126674"/>
            <a:ext cx="2565071" cy="2731326"/>
          </a:xfrm>
          <a:prstGeom prst="rect">
            <a:avLst/>
          </a:prstGeom>
        </p:spPr>
      </p:pic>
      <p:pic>
        <p:nvPicPr>
          <p:cNvPr id="9" name="Picture 9">
            <a:extLst>
              <a:ext uri="{FF2B5EF4-FFF2-40B4-BE49-F238E27FC236}">
                <a16:creationId xmlns:a16="http://schemas.microsoft.com/office/drawing/2014/main" id="{5EABB61A-9DCA-1656-944E-C5A25992BEC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69369" y="4360281"/>
            <a:ext cx="3853997" cy="23199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506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8B6864-E008-3FD9-A5C3-A09ABCF76AA5}"/>
              </a:ext>
            </a:extLst>
          </p:cNvPr>
          <p:cNvSpPr txBox="1"/>
          <p:nvPr/>
        </p:nvSpPr>
        <p:spPr>
          <a:xfrm>
            <a:off x="202734" y="917912"/>
            <a:ext cx="11786532" cy="5940088"/>
          </a:xfrm>
          <a:prstGeom prst="rect">
            <a:avLst/>
          </a:prstGeom>
          <a:noFill/>
        </p:spPr>
        <p:txBody>
          <a:bodyPr wrap="square" rtlCol="0">
            <a:spAutoFit/>
          </a:bodyPr>
          <a:lstStyle/>
          <a:p>
            <a:pPr algn="ctr"/>
            <a:r>
              <a:rPr lang="ru-RU" sz="2800" b="1" u="sng" dirty="0"/>
              <a:t>Эволюция технологии предоперационной дистанционной лучевой терапии в лечении больных раком прямой кишки в ФГБУ «РНЦРР» МЗ РФ</a:t>
            </a: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До 2008г. 2</a:t>
            </a:r>
            <a:r>
              <a:rPr lang="en-US" dirty="0">
                <a:latin typeface="Times New Roman" panose="02020603050405020304" pitchFamily="18" charset="0"/>
                <a:cs typeface="Times New Roman" panose="02020603050405020304" pitchFamily="18" charset="0"/>
              </a:rPr>
              <a:t>D</a:t>
            </a:r>
            <a:r>
              <a:rPr lang="ru-RU" dirty="0">
                <a:latin typeface="Times New Roman" panose="02020603050405020304" pitchFamily="18" charset="0"/>
                <a:cs typeface="Times New Roman" panose="02020603050405020304" pitchFamily="18" charset="0"/>
              </a:rPr>
              <a:t>-планирование ДЛТ: облучение широкопольными методиками (</a:t>
            </a:r>
            <a:r>
              <a:rPr lang="en-US" dirty="0">
                <a:latin typeface="Times New Roman" panose="02020603050405020304" pitchFamily="18" charset="0"/>
                <a:cs typeface="Times New Roman" panose="02020603050405020304" pitchFamily="18" charset="0"/>
              </a:rPr>
              <a:t>BOX</a:t>
            </a:r>
            <a:r>
              <a:rPr lang="ru-RU" dirty="0">
                <a:latin typeface="Times New Roman" panose="02020603050405020304" pitchFamily="18" charset="0"/>
                <a:cs typeface="Times New Roman" panose="02020603050405020304" pitchFamily="18" charset="0"/>
              </a:rPr>
              <a:t> программы</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классическим фракционированием до суммарных доз 45,0–54,0 Гр на гамма-терапевтических аппаратах;</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 2008г. осуществлен переход с 2</a:t>
            </a:r>
            <a:r>
              <a:rPr lang="en-US" dirty="0">
                <a:latin typeface="Times New Roman" panose="02020603050405020304" pitchFamily="18" charset="0"/>
                <a:cs typeface="Times New Roman" panose="02020603050405020304" pitchFamily="18" charset="0"/>
              </a:rPr>
              <a:t>D</a:t>
            </a:r>
            <a:r>
              <a:rPr lang="ru-RU" dirty="0">
                <a:latin typeface="Times New Roman" panose="02020603050405020304" pitchFamily="18" charset="0"/>
                <a:cs typeface="Times New Roman" panose="02020603050405020304" pitchFamily="18" charset="0"/>
              </a:rPr>
              <a:t>-планирования к 3</a:t>
            </a:r>
            <a:r>
              <a:rPr lang="en-US" dirty="0">
                <a:latin typeface="Times New Roman" panose="02020603050405020304" pitchFamily="18" charset="0"/>
                <a:cs typeface="Times New Roman" panose="02020603050405020304" pitchFamily="18" charset="0"/>
              </a:rPr>
              <a:t>D</a:t>
            </a:r>
            <a:r>
              <a:rPr lang="ru-RU" dirty="0">
                <a:latin typeface="Times New Roman" panose="02020603050405020304" pitchFamily="18" charset="0"/>
                <a:cs typeface="Times New Roman" panose="02020603050405020304" pitchFamily="18" charset="0"/>
              </a:rPr>
              <a:t>-конформной ДЛТ в режиме классического фракционирования на фоне радиосенсибилизации препаратами пиримидинового ряда (</a:t>
            </a:r>
            <a:r>
              <a:rPr lang="ru-RU" dirty="0" err="1">
                <a:latin typeface="Times New Roman" panose="02020603050405020304" pitchFamily="18" charset="0"/>
                <a:cs typeface="Times New Roman" panose="02020603050405020304" pitchFamily="18" charset="0"/>
              </a:rPr>
              <a:t>Капецитабин</a:t>
            </a:r>
            <a:r>
              <a:rPr lang="ru-RU" dirty="0">
                <a:latin typeface="Times New Roman" panose="02020603050405020304" pitchFamily="18" charset="0"/>
                <a:cs typeface="Times New Roman" panose="02020603050405020304" pitchFamily="18" charset="0"/>
              </a:rPr>
              <a:t>);</a:t>
            </a:r>
          </a:p>
          <a:p>
            <a:pPr algn="just"/>
            <a:endParaRPr lang="ru-RU"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 2019г. осуществлено внедрение в клиническую практику технологии модулируемой в объеме лучевой терапии (</a:t>
            </a:r>
            <a:r>
              <a:rPr lang="en-US" dirty="0">
                <a:latin typeface="Times New Roman" panose="02020603050405020304" pitchFamily="18" charset="0"/>
                <a:cs typeface="Times New Roman" panose="02020603050405020304" pitchFamily="18" charset="0"/>
              </a:rPr>
              <a:t>VMAT) </a:t>
            </a:r>
            <a:r>
              <a:rPr lang="ru-RU" dirty="0">
                <a:latin typeface="Times New Roman" panose="02020603050405020304" pitchFamily="18" charset="0"/>
                <a:cs typeface="Times New Roman" panose="02020603050405020304" pitchFamily="18" charset="0"/>
              </a:rPr>
              <a:t>и методики гипофракционирования при облучении первичной опухоли и регионарных лимфатических узлов с разовой очаговой дозой (РОД) 5 Гр до суммарной очаговой дозы (СОД) 25 Гр за 5 последовательных фракций;</a:t>
            </a:r>
          </a:p>
          <a:p>
            <a:pPr marL="285750" indent="-285750" algn="just">
              <a:buFont typeface="Arial" panose="020B0604020202020204" pitchFamily="34" charset="0"/>
              <a:buChar char="•"/>
            </a:pPr>
            <a:endParaRPr lang="ru-RU"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 2021г осуществлено внедрение в клиническую практику тактики тотальной неоадъювантной терапии (4-6 курсов НАПХТ + ДЛТ «коротким» или пролонгированным курсом). Данные методики лечения продемонстрировали свою высокую безопасность и эффективность, а также существенно уменьшили длительность курса предоперационной  ДЛТ («коротким» курсом) до 5 дней лечения в сравнении с 5-7 неделями при классическом фракционировании;</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С 2021г. осуществляется разработка методики лучевой терапии в режиме умеренного гипофракционирования при первичном и </a:t>
            </a:r>
            <a:r>
              <a:rPr lang="ru-RU" dirty="0" err="1">
                <a:latin typeface="Times New Roman" panose="02020603050405020304" pitchFamily="18" charset="0"/>
                <a:cs typeface="Times New Roman" panose="02020603050405020304" pitchFamily="18" charset="0"/>
              </a:rPr>
              <a:t>олигометастатическом</a:t>
            </a:r>
            <a:r>
              <a:rPr lang="ru-RU" dirty="0">
                <a:latin typeface="Times New Roman" panose="02020603050405020304" pitchFamily="18" charset="0"/>
                <a:cs typeface="Times New Roman" panose="02020603050405020304" pitchFamily="18" charset="0"/>
              </a:rPr>
              <a:t> раке прямой кишки.</a:t>
            </a:r>
          </a:p>
        </p:txBody>
      </p:sp>
    </p:spTree>
    <p:extLst>
      <p:ext uri="{BB962C8B-B14F-4D97-AF65-F5344CB8AC3E}">
        <p14:creationId xmlns:p14="http://schemas.microsoft.com/office/powerpoint/2010/main" val="2458714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8B6864-E008-3FD9-A5C3-A09ABCF76AA5}"/>
              </a:ext>
            </a:extLst>
          </p:cNvPr>
          <p:cNvSpPr txBox="1"/>
          <p:nvPr/>
        </p:nvSpPr>
        <p:spPr>
          <a:xfrm>
            <a:off x="926431" y="1089465"/>
            <a:ext cx="10713624" cy="954107"/>
          </a:xfrm>
          <a:prstGeom prst="rect">
            <a:avLst/>
          </a:prstGeom>
          <a:noFill/>
        </p:spPr>
        <p:txBody>
          <a:bodyPr wrap="square" rtlCol="0">
            <a:spAutoFit/>
          </a:bodyPr>
          <a:lstStyle/>
          <a:p>
            <a:pPr algn="ctr"/>
            <a:r>
              <a:rPr lang="ru-RU" sz="2800" b="1" u="sng" dirty="0"/>
              <a:t>Тотальная </a:t>
            </a:r>
            <a:r>
              <a:rPr lang="ru-RU" sz="2800" b="1" u="sng" dirty="0" err="1"/>
              <a:t>неоадъвантная</a:t>
            </a:r>
            <a:r>
              <a:rPr lang="ru-RU" sz="2800" b="1" u="sng" dirty="0"/>
              <a:t> терапия больных раком прямой кишки </a:t>
            </a:r>
            <a:r>
              <a:rPr lang="en-US" sz="2800" b="1" u="sng" dirty="0"/>
              <a:t>III</a:t>
            </a:r>
            <a:r>
              <a:rPr lang="ru-RU" sz="2800" b="1" u="sng" dirty="0"/>
              <a:t> стадии в ФГБУ «РНЦРР» МЗ РФ</a:t>
            </a:r>
          </a:p>
        </p:txBody>
      </p:sp>
      <p:pic>
        <p:nvPicPr>
          <p:cNvPr id="3" name="Рисунок 2">
            <a:extLst>
              <a:ext uri="{FF2B5EF4-FFF2-40B4-BE49-F238E27FC236}">
                <a16:creationId xmlns:a16="http://schemas.microsoft.com/office/drawing/2014/main" id="{AD308FD0-D564-67DE-6CCF-E145BDD753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7615" y="2887579"/>
            <a:ext cx="8556770" cy="3656395"/>
          </a:xfrm>
          <a:prstGeom prst="rect">
            <a:avLst/>
          </a:prstGeom>
        </p:spPr>
      </p:pic>
      <p:sp>
        <p:nvSpPr>
          <p:cNvPr id="7" name="TextBox 6">
            <a:extLst>
              <a:ext uri="{FF2B5EF4-FFF2-40B4-BE49-F238E27FC236}">
                <a16:creationId xmlns:a16="http://schemas.microsoft.com/office/drawing/2014/main" id="{4359EBFC-B928-12D8-45C6-069F544C804D}"/>
              </a:ext>
            </a:extLst>
          </p:cNvPr>
          <p:cNvSpPr txBox="1"/>
          <p:nvPr/>
        </p:nvSpPr>
        <p:spPr>
          <a:xfrm>
            <a:off x="202734" y="2217014"/>
            <a:ext cx="11786532" cy="646331"/>
          </a:xfrm>
          <a:prstGeom prst="rect">
            <a:avLst/>
          </a:prstGeom>
          <a:noFill/>
        </p:spPr>
        <p:txBody>
          <a:bodyPr wrap="square" rtlCol="0">
            <a:spAutoFit/>
          </a:bodyPr>
          <a:lstStyle/>
          <a:p>
            <a:pPr algn="ctr"/>
            <a:r>
              <a:rPr lang="ru-RU" dirty="0"/>
              <a:t>Модулируемая в объеме ДЛТ</a:t>
            </a:r>
            <a:r>
              <a:rPr lang="en-US" dirty="0"/>
              <a:t> (VMAT) – 5</a:t>
            </a:r>
            <a:r>
              <a:rPr lang="ru-RU" dirty="0"/>
              <a:t> Гр х 5 фракций на область прямой кишки и мезоректум, 4 Гр х 5 фракций на область тазовых лимфатических узлов</a:t>
            </a:r>
            <a:r>
              <a:rPr lang="en-US" dirty="0"/>
              <a:t> </a:t>
            </a:r>
            <a:endParaRPr lang="ru-RU" dirty="0"/>
          </a:p>
        </p:txBody>
      </p:sp>
      <p:pic>
        <p:nvPicPr>
          <p:cNvPr id="9" name="Рисунок 8">
            <a:extLst>
              <a:ext uri="{FF2B5EF4-FFF2-40B4-BE49-F238E27FC236}">
                <a16:creationId xmlns:a16="http://schemas.microsoft.com/office/drawing/2014/main" id="{8DA5D9F6-95AB-8DAA-E3E0-71A52E2178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079" y="2550794"/>
            <a:ext cx="783018" cy="752625"/>
          </a:xfrm>
          <a:prstGeom prst="rect">
            <a:avLst/>
          </a:prstGeom>
        </p:spPr>
      </p:pic>
      <p:sp>
        <p:nvSpPr>
          <p:cNvPr id="10" name="TextBox 9">
            <a:extLst>
              <a:ext uri="{FF2B5EF4-FFF2-40B4-BE49-F238E27FC236}">
                <a16:creationId xmlns:a16="http://schemas.microsoft.com/office/drawing/2014/main" id="{3E79D599-B155-EA26-06C9-1E0745E520E4}"/>
              </a:ext>
            </a:extLst>
          </p:cNvPr>
          <p:cNvSpPr txBox="1"/>
          <p:nvPr/>
        </p:nvSpPr>
        <p:spPr>
          <a:xfrm>
            <a:off x="310393" y="1959345"/>
            <a:ext cx="11786532" cy="369332"/>
          </a:xfrm>
          <a:prstGeom prst="rect">
            <a:avLst/>
          </a:prstGeom>
          <a:noFill/>
        </p:spPr>
        <p:txBody>
          <a:bodyPr wrap="square" rtlCol="0">
            <a:spAutoFit/>
          </a:bodyPr>
          <a:lstStyle/>
          <a:p>
            <a:pPr algn="ctr"/>
            <a:r>
              <a:rPr lang="ru-RU" dirty="0"/>
              <a:t>4 – 6 курсов НАПХТ по схеме </a:t>
            </a:r>
            <a:r>
              <a:rPr lang="en-US" dirty="0"/>
              <a:t>XELOX</a:t>
            </a:r>
            <a:r>
              <a:rPr lang="ru-RU" dirty="0"/>
              <a:t> или </a:t>
            </a:r>
            <a:r>
              <a:rPr lang="en-US" dirty="0"/>
              <a:t>FOLFOX</a:t>
            </a:r>
            <a:r>
              <a:rPr lang="ru-RU" dirty="0"/>
              <a:t>         ДЛТ         отсроченное хирургическое лечение  </a:t>
            </a:r>
            <a:r>
              <a:rPr lang="en-US" dirty="0"/>
              <a:t> </a:t>
            </a:r>
            <a:endParaRPr lang="ru-RU" dirty="0"/>
          </a:p>
        </p:txBody>
      </p:sp>
    </p:spTree>
    <p:extLst>
      <p:ext uri="{BB962C8B-B14F-4D97-AF65-F5344CB8AC3E}">
        <p14:creationId xmlns:p14="http://schemas.microsoft.com/office/powerpoint/2010/main" val="915631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67EF10-E714-A19F-8FF6-0BA74994D356}"/>
              </a:ext>
            </a:extLst>
          </p:cNvPr>
          <p:cNvSpPr>
            <a:spLocks noGrp="1"/>
          </p:cNvSpPr>
          <p:nvPr>
            <p:ph type="title"/>
          </p:nvPr>
        </p:nvSpPr>
        <p:spPr>
          <a:xfrm>
            <a:off x="1925666" y="5170"/>
            <a:ext cx="10322478" cy="738335"/>
          </a:xfrm>
        </p:spPr>
        <p:txBody>
          <a:bodyPr>
            <a:noAutofit/>
          </a:bodyPr>
          <a:lstStyle/>
          <a:p>
            <a:r>
              <a:rPr lang="ru-RU" sz="2800" dirty="0"/>
              <a:t>С 2023г, в качестве </a:t>
            </a:r>
            <a:r>
              <a:rPr lang="ru-RU" sz="2800" dirty="0">
                <a:solidFill>
                  <a:srgbClr val="C00000"/>
                </a:solidFill>
              </a:rPr>
              <a:t>контроля качества </a:t>
            </a:r>
            <a:r>
              <a:rPr lang="en-US" sz="2800" dirty="0">
                <a:solidFill>
                  <a:srgbClr val="C00000"/>
                </a:solidFill>
              </a:rPr>
              <a:t>II</a:t>
            </a:r>
            <a:r>
              <a:rPr lang="ru-RU" sz="2800" dirty="0">
                <a:solidFill>
                  <a:srgbClr val="C00000"/>
                </a:solidFill>
              </a:rPr>
              <a:t> линии </a:t>
            </a:r>
            <a:r>
              <a:rPr lang="ru-RU" sz="2800" dirty="0"/>
              <a:t>в отделении введена оценка пределов предписания доз к критическим органам  по каждой  локализации</a:t>
            </a:r>
          </a:p>
        </p:txBody>
      </p:sp>
      <p:graphicFrame>
        <p:nvGraphicFramePr>
          <p:cNvPr id="4" name="Объект 3">
            <a:extLst>
              <a:ext uri="{FF2B5EF4-FFF2-40B4-BE49-F238E27FC236}">
                <a16:creationId xmlns:a16="http://schemas.microsoft.com/office/drawing/2014/main" id="{55BB2442-9191-3F6F-56BE-EADDA8CD8F80}"/>
              </a:ext>
            </a:extLst>
          </p:cNvPr>
          <p:cNvGraphicFramePr>
            <a:graphicFrameLocks noGrp="1" noChangeAspect="1"/>
          </p:cNvGraphicFramePr>
          <p:nvPr>
            <p:ph idx="1"/>
            <p:extLst>
              <p:ext uri="{D42A27DB-BD31-4B8C-83A1-F6EECF244321}">
                <p14:modId xmlns:p14="http://schemas.microsoft.com/office/powerpoint/2010/main" val="3618550815"/>
              </p:ext>
            </p:extLst>
          </p:nvPr>
        </p:nvGraphicFramePr>
        <p:xfrm>
          <a:off x="219578" y="1176645"/>
          <a:ext cx="2155920" cy="3050339"/>
        </p:xfrm>
        <a:graphic>
          <a:graphicData uri="http://schemas.openxmlformats.org/presentationml/2006/ole">
            <mc:AlternateContent xmlns:mc="http://schemas.openxmlformats.org/markup-compatibility/2006">
              <mc:Choice xmlns:v="urn:schemas-microsoft-com:vml" Requires="v">
                <p:oleObj spid="_x0000_s2138" name="Acrobat Document" r:id="rId4" imgW="5667198" imgH="8020037" progId="Acrobat.Document.DC">
                  <p:embed/>
                </p:oleObj>
              </mc:Choice>
              <mc:Fallback>
                <p:oleObj name="Acrobat Document" r:id="rId4" imgW="5667198" imgH="8020037" progId="Acrobat.Document.DC">
                  <p:embed/>
                  <p:pic>
                    <p:nvPicPr>
                      <p:cNvPr id="0" name=""/>
                      <p:cNvPicPr/>
                      <p:nvPr/>
                    </p:nvPicPr>
                    <p:blipFill>
                      <a:blip r:embed="rId5"/>
                      <a:stretch>
                        <a:fillRect/>
                      </a:stretch>
                    </p:blipFill>
                    <p:spPr>
                      <a:xfrm>
                        <a:off x="219578" y="1176645"/>
                        <a:ext cx="2155920" cy="3050339"/>
                      </a:xfrm>
                      <a:prstGeom prst="rect">
                        <a:avLst/>
                      </a:prstGeom>
                    </p:spPr>
                  </p:pic>
                </p:oleObj>
              </mc:Fallback>
            </mc:AlternateContent>
          </a:graphicData>
        </a:graphic>
      </p:graphicFrame>
      <p:graphicFrame>
        <p:nvGraphicFramePr>
          <p:cNvPr id="5" name="Объект 4">
            <a:extLst>
              <a:ext uri="{FF2B5EF4-FFF2-40B4-BE49-F238E27FC236}">
                <a16:creationId xmlns:a16="http://schemas.microsoft.com/office/drawing/2014/main" id="{24BAB83B-2740-6505-DE6C-AD90CEFB8293}"/>
              </a:ext>
            </a:extLst>
          </p:cNvPr>
          <p:cNvGraphicFramePr>
            <a:graphicFrameLocks noChangeAspect="1"/>
          </p:cNvGraphicFramePr>
          <p:nvPr>
            <p:extLst>
              <p:ext uri="{D42A27DB-BD31-4B8C-83A1-F6EECF244321}">
                <p14:modId xmlns:p14="http://schemas.microsoft.com/office/powerpoint/2010/main" val="646900493"/>
              </p:ext>
            </p:extLst>
          </p:nvPr>
        </p:nvGraphicFramePr>
        <p:xfrm>
          <a:off x="2056186" y="2045368"/>
          <a:ext cx="2321478" cy="3284911"/>
        </p:xfrm>
        <a:graphic>
          <a:graphicData uri="http://schemas.openxmlformats.org/presentationml/2006/ole">
            <mc:AlternateContent xmlns:mc="http://schemas.openxmlformats.org/markup-compatibility/2006">
              <mc:Choice xmlns:v="urn:schemas-microsoft-com:vml" Requires="v">
                <p:oleObj spid="_x0000_s2139" name="Acrobat Document" r:id="rId6" imgW="5667198" imgH="8020037" progId="Acrobat.Document.DC">
                  <p:embed/>
                </p:oleObj>
              </mc:Choice>
              <mc:Fallback>
                <p:oleObj name="Acrobat Document" r:id="rId6" imgW="5667198" imgH="8020037" progId="Acrobat.Document.DC">
                  <p:embed/>
                  <p:pic>
                    <p:nvPicPr>
                      <p:cNvPr id="0" name=""/>
                      <p:cNvPicPr/>
                      <p:nvPr/>
                    </p:nvPicPr>
                    <p:blipFill>
                      <a:blip r:embed="rId7"/>
                      <a:stretch>
                        <a:fillRect/>
                      </a:stretch>
                    </p:blipFill>
                    <p:spPr>
                      <a:xfrm>
                        <a:off x="2056186" y="2045368"/>
                        <a:ext cx="2321478" cy="3284911"/>
                      </a:xfrm>
                      <a:prstGeom prst="rect">
                        <a:avLst/>
                      </a:prstGeom>
                    </p:spPr>
                  </p:pic>
                </p:oleObj>
              </mc:Fallback>
            </mc:AlternateContent>
          </a:graphicData>
        </a:graphic>
      </p:graphicFrame>
      <p:graphicFrame>
        <p:nvGraphicFramePr>
          <p:cNvPr id="6" name="Объект 5">
            <a:extLst>
              <a:ext uri="{FF2B5EF4-FFF2-40B4-BE49-F238E27FC236}">
                <a16:creationId xmlns:a16="http://schemas.microsoft.com/office/drawing/2014/main" id="{5FFA0181-9F1D-CF93-8145-896FA761ECA8}"/>
              </a:ext>
            </a:extLst>
          </p:cNvPr>
          <p:cNvGraphicFramePr>
            <a:graphicFrameLocks noChangeAspect="1"/>
          </p:cNvGraphicFramePr>
          <p:nvPr>
            <p:extLst>
              <p:ext uri="{D42A27DB-BD31-4B8C-83A1-F6EECF244321}">
                <p14:modId xmlns:p14="http://schemas.microsoft.com/office/powerpoint/2010/main" val="3905834933"/>
              </p:ext>
            </p:extLst>
          </p:nvPr>
        </p:nvGraphicFramePr>
        <p:xfrm>
          <a:off x="3842921" y="3320715"/>
          <a:ext cx="2224087" cy="3147101"/>
        </p:xfrm>
        <a:graphic>
          <a:graphicData uri="http://schemas.openxmlformats.org/presentationml/2006/ole">
            <mc:AlternateContent xmlns:mc="http://schemas.openxmlformats.org/markup-compatibility/2006">
              <mc:Choice xmlns:v="urn:schemas-microsoft-com:vml" Requires="v">
                <p:oleObj spid="_x0000_s2140" name="Acrobat Document" r:id="rId8" imgW="5667198" imgH="8020037" progId="Acrobat.Document.DC">
                  <p:embed/>
                </p:oleObj>
              </mc:Choice>
              <mc:Fallback>
                <p:oleObj name="Acrobat Document" r:id="rId8" imgW="5667198" imgH="8020037" progId="Acrobat.Document.DC">
                  <p:embed/>
                  <p:pic>
                    <p:nvPicPr>
                      <p:cNvPr id="0" name=""/>
                      <p:cNvPicPr/>
                      <p:nvPr/>
                    </p:nvPicPr>
                    <p:blipFill>
                      <a:blip r:embed="rId9"/>
                      <a:stretch>
                        <a:fillRect/>
                      </a:stretch>
                    </p:blipFill>
                    <p:spPr>
                      <a:xfrm>
                        <a:off x="3842921" y="3320715"/>
                        <a:ext cx="2224087" cy="3147101"/>
                      </a:xfrm>
                      <a:prstGeom prst="rect">
                        <a:avLst/>
                      </a:prstGeom>
                    </p:spPr>
                  </p:pic>
                </p:oleObj>
              </mc:Fallback>
            </mc:AlternateContent>
          </a:graphicData>
        </a:graphic>
      </p:graphicFrame>
      <p:graphicFrame>
        <p:nvGraphicFramePr>
          <p:cNvPr id="7" name="Объект 6">
            <a:extLst>
              <a:ext uri="{FF2B5EF4-FFF2-40B4-BE49-F238E27FC236}">
                <a16:creationId xmlns:a16="http://schemas.microsoft.com/office/drawing/2014/main" id="{0A99511A-A1EA-971F-DB71-E7B68EF1375E}"/>
              </a:ext>
            </a:extLst>
          </p:cNvPr>
          <p:cNvGraphicFramePr>
            <a:graphicFrameLocks noChangeAspect="1"/>
          </p:cNvGraphicFramePr>
          <p:nvPr>
            <p:extLst>
              <p:ext uri="{D42A27DB-BD31-4B8C-83A1-F6EECF244321}">
                <p14:modId xmlns:p14="http://schemas.microsoft.com/office/powerpoint/2010/main" val="4270443507"/>
              </p:ext>
            </p:extLst>
          </p:nvPr>
        </p:nvGraphicFramePr>
        <p:xfrm>
          <a:off x="6067008" y="3974958"/>
          <a:ext cx="2037473" cy="2883042"/>
        </p:xfrm>
        <a:graphic>
          <a:graphicData uri="http://schemas.openxmlformats.org/presentationml/2006/ole">
            <mc:AlternateContent xmlns:mc="http://schemas.openxmlformats.org/markup-compatibility/2006">
              <mc:Choice xmlns:v="urn:schemas-microsoft-com:vml" Requires="v">
                <p:oleObj spid="_x0000_s2141" name="Acrobat Document" r:id="rId10" imgW="5667198" imgH="8020037" progId="Acrobat.Document.DC">
                  <p:embed/>
                </p:oleObj>
              </mc:Choice>
              <mc:Fallback>
                <p:oleObj name="Acrobat Document" r:id="rId10" imgW="5667198" imgH="8020037" progId="Acrobat.Document.DC">
                  <p:embed/>
                  <p:pic>
                    <p:nvPicPr>
                      <p:cNvPr id="0" name=""/>
                      <p:cNvPicPr/>
                      <p:nvPr/>
                    </p:nvPicPr>
                    <p:blipFill>
                      <a:blip r:embed="rId11"/>
                      <a:stretch>
                        <a:fillRect/>
                      </a:stretch>
                    </p:blipFill>
                    <p:spPr>
                      <a:xfrm>
                        <a:off x="6067008" y="3974958"/>
                        <a:ext cx="2037473" cy="2883042"/>
                      </a:xfrm>
                      <a:prstGeom prst="rect">
                        <a:avLst/>
                      </a:prstGeom>
                    </p:spPr>
                  </p:pic>
                </p:oleObj>
              </mc:Fallback>
            </mc:AlternateContent>
          </a:graphicData>
        </a:graphic>
      </p:graphicFrame>
      <p:sp>
        <p:nvSpPr>
          <p:cNvPr id="8" name="Прямоугольник 7">
            <a:extLst>
              <a:ext uri="{FF2B5EF4-FFF2-40B4-BE49-F238E27FC236}">
                <a16:creationId xmlns:a16="http://schemas.microsoft.com/office/drawing/2014/main" id="{D5CC0F4E-FEBA-A507-78B4-693E54FB7B83}"/>
              </a:ext>
            </a:extLst>
          </p:cNvPr>
          <p:cNvSpPr/>
          <p:nvPr/>
        </p:nvSpPr>
        <p:spPr>
          <a:xfrm>
            <a:off x="8162465" y="2045368"/>
            <a:ext cx="4029535" cy="22980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ru-RU" sz="1800" b="0" i="0" u="none" strike="noStrike" baseline="0" dirty="0">
              <a:solidFill>
                <a:srgbClr val="000000"/>
              </a:solidFill>
              <a:latin typeface="Times New Roman" panose="02020603050405020304" pitchFamily="18" charset="0"/>
            </a:endParaRPr>
          </a:p>
          <a:p>
            <a:r>
              <a:rPr lang="en-US" sz="1800" b="0" i="0" u="none" strike="noStrike" baseline="0" dirty="0">
                <a:solidFill>
                  <a:schemeClr val="bg1"/>
                </a:solidFill>
                <a:latin typeface="Times New Roman" panose="02020603050405020304" pitchFamily="18" charset="0"/>
              </a:rPr>
              <a:t>Hippocampal avoidance—whole-brain radiation therapy: </a:t>
            </a:r>
          </a:p>
          <a:p>
            <a:r>
              <a:rPr lang="en-US" sz="1800" b="0" i="0" u="none" strike="noStrike" baseline="0" dirty="0">
                <a:solidFill>
                  <a:schemeClr val="bg1"/>
                </a:solidFill>
                <a:latin typeface="Times New Roman" panose="02020603050405020304" pitchFamily="18" charset="0"/>
              </a:rPr>
              <a:t>□DMax16 Gy□D100% &lt; 9 </a:t>
            </a:r>
            <a:r>
              <a:rPr lang="en-US" sz="1800" b="0" i="0" u="none" strike="noStrike" baseline="0" dirty="0" err="1">
                <a:solidFill>
                  <a:schemeClr val="bg1"/>
                </a:solidFill>
                <a:latin typeface="Times New Roman" panose="02020603050405020304" pitchFamily="18" charset="0"/>
              </a:rPr>
              <a:t>Gy</a:t>
            </a:r>
            <a:endParaRPr lang="en-US" sz="1800" b="0" i="0" u="none" strike="noStrike" baseline="0" dirty="0">
              <a:solidFill>
                <a:schemeClr val="bg1"/>
              </a:solidFill>
              <a:latin typeface="Times New Roman" panose="02020603050405020304" pitchFamily="18" charset="0"/>
            </a:endParaRPr>
          </a:p>
          <a:p>
            <a:r>
              <a:rPr lang="en-US" sz="1800" b="0" i="0" u="none" strike="noStrike" baseline="0" dirty="0">
                <a:solidFill>
                  <a:schemeClr val="bg1"/>
                </a:solidFill>
                <a:latin typeface="Times New Roman" panose="02020603050405020304" pitchFamily="18" charset="0"/>
              </a:rPr>
              <a:t>Prophylactic cranial irradiation</a:t>
            </a:r>
          </a:p>
          <a:p>
            <a:r>
              <a:rPr lang="en-US" sz="1800" b="0" i="0" u="none" strike="noStrike" baseline="0" dirty="0">
                <a:solidFill>
                  <a:schemeClr val="bg1"/>
                </a:solidFill>
                <a:latin typeface="Times New Roman" panose="02020603050405020304" pitchFamily="18" charset="0"/>
              </a:rPr>
              <a:t>□</a:t>
            </a:r>
            <a:r>
              <a:rPr lang="en-US" sz="1800" b="0" i="0" u="none" strike="noStrike" baseline="0" dirty="0" err="1">
                <a:solidFill>
                  <a:schemeClr val="bg1"/>
                </a:solidFill>
                <a:latin typeface="Times New Roman" panose="02020603050405020304" pitchFamily="18" charset="0"/>
              </a:rPr>
              <a:t>DMax</a:t>
            </a:r>
            <a:r>
              <a:rPr lang="en-US" sz="1800" b="0" i="0" u="none" strike="noStrike" baseline="0" dirty="0">
                <a:solidFill>
                  <a:schemeClr val="bg1"/>
                </a:solidFill>
                <a:latin typeface="Times New Roman" panose="02020603050405020304" pitchFamily="18" charset="0"/>
              </a:rPr>
              <a:t>&lt; 12 Gy□V3 </a:t>
            </a:r>
            <a:r>
              <a:rPr lang="en-US" sz="1800" b="0" i="0" u="none" strike="noStrike" baseline="0" dirty="0" err="1">
                <a:solidFill>
                  <a:schemeClr val="bg1"/>
                </a:solidFill>
                <a:latin typeface="Times New Roman" panose="02020603050405020304" pitchFamily="18" charset="0"/>
              </a:rPr>
              <a:t>Gy</a:t>
            </a:r>
            <a:r>
              <a:rPr lang="en-US" sz="1800" b="0" i="0" u="none" strike="noStrike" baseline="0" dirty="0">
                <a:solidFill>
                  <a:schemeClr val="bg1"/>
                </a:solidFill>
                <a:latin typeface="Times New Roman" panose="02020603050405020304" pitchFamily="18" charset="0"/>
              </a:rPr>
              <a:t>≤ 20%;</a:t>
            </a:r>
          </a:p>
          <a:p>
            <a:r>
              <a:rPr lang="en-US" sz="1800" b="0" i="0" u="none" strike="noStrike" baseline="0" dirty="0">
                <a:solidFill>
                  <a:schemeClr val="bg1"/>
                </a:solidFill>
                <a:latin typeface="Times New Roman" panose="02020603050405020304" pitchFamily="18" charset="0"/>
              </a:rPr>
              <a:t>For primary CNS tumors:</a:t>
            </a:r>
          </a:p>
          <a:p>
            <a:r>
              <a:rPr lang="en-US" sz="1800" b="0" i="0" u="none" strike="noStrike" baseline="0" dirty="0">
                <a:solidFill>
                  <a:schemeClr val="bg1"/>
                </a:solidFill>
                <a:latin typeface="Times New Roman" panose="02020603050405020304" pitchFamily="18" charset="0"/>
              </a:rPr>
              <a:t>□V7.2 </a:t>
            </a:r>
            <a:r>
              <a:rPr lang="en-US" sz="1800" b="0" i="0" u="none" strike="noStrike" baseline="0" dirty="0" err="1">
                <a:solidFill>
                  <a:schemeClr val="bg1"/>
                </a:solidFill>
                <a:latin typeface="Times New Roman" panose="02020603050405020304" pitchFamily="18" charset="0"/>
              </a:rPr>
              <a:t>Gy</a:t>
            </a:r>
            <a:r>
              <a:rPr lang="en-US" sz="1800" b="0" i="0" u="none" strike="noStrike" baseline="0" dirty="0">
                <a:solidFill>
                  <a:schemeClr val="bg1"/>
                </a:solidFill>
                <a:latin typeface="Times New Roman" panose="02020603050405020304" pitchFamily="18" charset="0"/>
              </a:rPr>
              <a:t>≤ 40%;□</a:t>
            </a:r>
            <a:r>
              <a:rPr lang="en-US" sz="1800" b="0" i="0" u="none" strike="noStrike" baseline="0" dirty="0" err="1">
                <a:solidFill>
                  <a:schemeClr val="bg1"/>
                </a:solidFill>
                <a:latin typeface="Times New Roman" panose="02020603050405020304" pitchFamily="18" charset="0"/>
              </a:rPr>
              <a:t>DMean</a:t>
            </a:r>
            <a:r>
              <a:rPr lang="en-US" sz="1800" b="0" i="0" u="none" strike="noStrike" baseline="0" dirty="0">
                <a:solidFill>
                  <a:schemeClr val="bg1"/>
                </a:solidFill>
                <a:latin typeface="Times New Roman" panose="02020603050405020304" pitchFamily="18" charset="0"/>
              </a:rPr>
              <a:t>&lt; 30 </a:t>
            </a:r>
            <a:r>
              <a:rPr lang="en-US" sz="1800" b="0" i="0" u="none" strike="noStrike" baseline="0" dirty="0" err="1">
                <a:solidFill>
                  <a:schemeClr val="bg1"/>
                </a:solidFill>
                <a:latin typeface="Times New Roman" panose="02020603050405020304" pitchFamily="18" charset="0"/>
              </a:rPr>
              <a:t>Gy</a:t>
            </a:r>
            <a:r>
              <a:rPr lang="en-US" sz="1800" b="0" i="0" u="none" strike="noStrike" baseline="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038261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D5D6C0-D7F7-3830-9AD0-4915E70E339D}"/>
              </a:ext>
            </a:extLst>
          </p:cNvPr>
          <p:cNvSpPr>
            <a:spLocks noGrp="1"/>
          </p:cNvSpPr>
          <p:nvPr>
            <p:ph type="title"/>
          </p:nvPr>
        </p:nvSpPr>
        <p:spPr/>
        <p:txBody>
          <a:bodyPr/>
          <a:lstStyle/>
          <a:p>
            <a:r>
              <a:rPr lang="ru-RU"/>
              <a:t>Совместное исследование </a:t>
            </a:r>
            <a:endParaRPr lang="ru-RU" dirty="0"/>
          </a:p>
        </p:txBody>
      </p:sp>
      <p:sp>
        <p:nvSpPr>
          <p:cNvPr id="3" name="Объект 2">
            <a:extLst>
              <a:ext uri="{FF2B5EF4-FFF2-40B4-BE49-F238E27FC236}">
                <a16:creationId xmlns:a16="http://schemas.microsoft.com/office/drawing/2014/main" id="{4C728EC7-4E3D-3B59-EEC9-6FE8D36FA131}"/>
              </a:ext>
            </a:extLst>
          </p:cNvPr>
          <p:cNvSpPr>
            <a:spLocks noGrp="1"/>
          </p:cNvSpPr>
          <p:nvPr>
            <p:ph idx="1"/>
          </p:nvPr>
        </p:nvSpPr>
        <p:spPr/>
        <p:txBody>
          <a:bodyPr>
            <a:normAutofit/>
          </a:bodyPr>
          <a:lstStyle/>
          <a:p>
            <a:pPr marL="0" indent="0" algn="just">
              <a:buNone/>
            </a:pPr>
            <a:r>
              <a:rPr lang="ru-RU" dirty="0">
                <a:latin typeface="Times New Roman" panose="02020603050405020304" pitchFamily="18" charset="0"/>
                <a:cs typeface="Times New Roman" panose="02020603050405020304" pitchFamily="18" charset="0"/>
              </a:rPr>
              <a:t>В 2023г. совместно с детским радиотерапевтическим отделением,   начато фундаментальное исследование – жидкостная биопсия ликвора на выявление различных мутаций.</a:t>
            </a:r>
            <a:endParaRPr lang="ru-RU" sz="2800" dirty="0">
              <a:latin typeface="Times New Roman" panose="02020603050405020304" pitchFamily="18" charset="0"/>
              <a:cs typeface="Times New Roman" panose="02020603050405020304" pitchFamily="18" charset="0"/>
            </a:endParaRPr>
          </a:p>
          <a:p>
            <a:pPr marL="0" indent="0" algn="just">
              <a:buNone/>
            </a:pPr>
            <a:endParaRPr lang="ru-RU" sz="2800" b="1" dirty="0">
              <a:latin typeface="Times New Roman" panose="02020603050405020304" pitchFamily="18" charset="0"/>
              <a:cs typeface="Times New Roman" panose="02020603050405020304" pitchFamily="18" charset="0"/>
            </a:endParaRPr>
          </a:p>
          <a:p>
            <a:pPr marL="0" indent="0" algn="just">
              <a:buNone/>
            </a:pPr>
            <a:r>
              <a:rPr lang="ru-RU" sz="2800" dirty="0">
                <a:latin typeface="Times New Roman" panose="02020603050405020304" pitchFamily="18" charset="0"/>
                <a:cs typeface="Times New Roman" panose="02020603050405020304" pitchFamily="18" charset="0"/>
              </a:rPr>
              <a:t>Выявление у взрослых мутации К27М в гене </a:t>
            </a:r>
            <a:r>
              <a:rPr lang="en-US" sz="2800" dirty="0">
                <a:latin typeface="Times New Roman" panose="02020603050405020304" pitchFamily="18" charset="0"/>
                <a:cs typeface="Times New Roman" panose="02020603050405020304" pitchFamily="18" charset="0"/>
              </a:rPr>
              <a:t>H3F3A</a:t>
            </a:r>
            <a:r>
              <a:rPr lang="ru-RU" sz="2800" dirty="0">
                <a:latin typeface="Times New Roman" panose="02020603050405020304" pitchFamily="18" charset="0"/>
                <a:cs typeface="Times New Roman" panose="02020603050405020304" pitchFamily="18" charset="0"/>
              </a:rPr>
              <a:t> имеет прогностическое значение и ассоциирована с худшей выживаемостью по сравнению с пациентами, имеющими дикий тип </a:t>
            </a:r>
            <a:r>
              <a:rPr lang="en-US" sz="2800" dirty="0">
                <a:latin typeface="Times New Roman" panose="02020603050405020304" pitchFamily="18" charset="0"/>
                <a:cs typeface="Times New Roman" panose="02020603050405020304" pitchFamily="18" charset="0"/>
              </a:rPr>
              <a:t>H3F3A</a:t>
            </a:r>
            <a:r>
              <a:rPr lang="ru-RU" dirty="0">
                <a:latin typeface="Times New Roman" panose="02020603050405020304" pitchFamily="18" charset="0"/>
                <a:cs typeface="Times New Roman" panose="02020603050405020304" pitchFamily="18" charset="0"/>
              </a:rPr>
              <a:t>, что потребует более тщательного контроля после окончания лечения и ожидание прогрессирования в более ранние сроки.</a:t>
            </a: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26350832"/>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10312</TotalTime>
  <Words>2161</Words>
  <Application>Microsoft Office PowerPoint</Application>
  <PresentationFormat>Широкоэкранный</PresentationFormat>
  <Paragraphs>393</Paragraphs>
  <Slides>19</Slides>
  <Notes>13</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2</vt:i4>
      </vt:variant>
      <vt:variant>
        <vt:lpstr>Заголовки слайдов</vt:lpstr>
      </vt:variant>
      <vt:variant>
        <vt:i4>19</vt:i4>
      </vt:variant>
    </vt:vector>
  </HeadingPairs>
  <TitlesOfParts>
    <vt:vector size="30" baseType="lpstr">
      <vt:lpstr>Dotum</vt:lpstr>
      <vt:lpstr>맑은 고딕</vt:lpstr>
      <vt:lpstr>Arial</vt:lpstr>
      <vt:lpstr>Calibri</vt:lpstr>
      <vt:lpstr>Calibri Light</vt:lpstr>
      <vt:lpstr>Tahoma</vt:lpstr>
      <vt:lpstr>Times New Roman</vt:lpstr>
      <vt:lpstr>Trebuchet MS</vt:lpstr>
      <vt:lpstr>1_Тема Office</vt:lpstr>
      <vt:lpstr>Acrobat Document</vt:lpstr>
      <vt:lpstr>Диаграмма</vt:lpstr>
      <vt:lpstr>ОДРС </vt:lpstr>
      <vt:lpstr>История клиники радиотерапии</vt:lpstr>
      <vt:lpstr> История клиники радиотерапии</vt:lpstr>
      <vt:lpstr>Новые стратегические направления за последние годы в клинике радиотерапии </vt:lpstr>
      <vt:lpstr>Лимфомы</vt:lpstr>
      <vt:lpstr>Эволюция дистанционной радиотерапии  опухолей мозга в  ФБГУ РНЦРР</vt:lpstr>
      <vt:lpstr>Гипертермическая электротерапия (онкотермия) в лечении глиом ВСЗ  </vt:lpstr>
      <vt:lpstr>РАДИОТЕРАПИЯ ГЛИОМ ВСЗ В СОЧЕТАНИИ С ОНКOТЕРМИЕЙ  </vt:lpstr>
      <vt:lpstr>Результаты радиотерапии с применением последовательного буста в сочетании с гипертермической электротерапией у пациентов с глиомами высокой степени злокачественности</vt:lpstr>
      <vt:lpstr>Радиоизотопная гибридная  цистернография</vt:lpstr>
      <vt:lpstr>МР – перфузионная визуализация  в планировании лучевой терапии и оценке её эффективности у пациентов с глиобластомами головного мозга в динамике после завершения курса радиотерапии</vt:lpstr>
      <vt:lpstr>Презентация PowerPoint</vt:lpstr>
      <vt:lpstr>Различия в дозном распределении при 3D-CRT и VMAT</vt:lpstr>
      <vt:lpstr>Клинические терапевтические программы при  олигометастатическом раке простаты </vt:lpstr>
      <vt:lpstr>Профилактика риска кишечной  и моче-пузырной   токсичности</vt:lpstr>
      <vt:lpstr>Презентация PowerPoint</vt:lpstr>
      <vt:lpstr>Презентация PowerPoint</vt:lpstr>
      <vt:lpstr>С 2023г, в качестве контроля качества II линии в отделении введена оценка пределов предписания доз к критическим органам  по каждой  локализации</vt:lpstr>
      <vt:lpstr>Совместное исследование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Гипертермическая электротерапия (онкотермия) в лечении глиом ВСЗ</dc:title>
  <dc:creator>Shevchenko Tatyana Alekseevna</dc:creator>
  <cp:lastModifiedBy>Igor Lysenko</cp:lastModifiedBy>
  <cp:revision>43</cp:revision>
  <dcterms:created xsi:type="dcterms:W3CDTF">2023-10-18T15:59:58Z</dcterms:created>
  <dcterms:modified xsi:type="dcterms:W3CDTF">2026-08-19T12:26:32Z</dcterms:modified>
</cp:coreProperties>
</file>